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5" r:id="rId1"/>
  </p:sldMasterIdLst>
  <p:notesMasterIdLst>
    <p:notesMasterId r:id="rId44"/>
  </p:notesMasterIdLst>
  <p:sldIdLst>
    <p:sldId id="256" r:id="rId2"/>
    <p:sldId id="259" r:id="rId3"/>
    <p:sldId id="335" r:id="rId4"/>
    <p:sldId id="340" r:id="rId5"/>
    <p:sldId id="372" r:id="rId6"/>
    <p:sldId id="337" r:id="rId7"/>
    <p:sldId id="348" r:id="rId8"/>
    <p:sldId id="357" r:id="rId9"/>
    <p:sldId id="362" r:id="rId10"/>
    <p:sldId id="377" r:id="rId11"/>
    <p:sldId id="358" r:id="rId12"/>
    <p:sldId id="359" r:id="rId13"/>
    <p:sldId id="375" r:id="rId14"/>
    <p:sldId id="376" r:id="rId15"/>
    <p:sldId id="371" r:id="rId16"/>
    <p:sldId id="368" r:id="rId17"/>
    <p:sldId id="369" r:id="rId18"/>
    <p:sldId id="338" r:id="rId19"/>
    <p:sldId id="370" r:id="rId20"/>
    <p:sldId id="355" r:id="rId21"/>
    <p:sldId id="373" r:id="rId22"/>
    <p:sldId id="366" r:id="rId23"/>
    <p:sldId id="314" r:id="rId24"/>
    <p:sldId id="364" r:id="rId25"/>
    <p:sldId id="363" r:id="rId26"/>
    <p:sldId id="339" r:id="rId27"/>
    <p:sldId id="309" r:id="rId28"/>
    <p:sldId id="336" r:id="rId29"/>
    <p:sldId id="317" r:id="rId30"/>
    <p:sldId id="347" r:id="rId31"/>
    <p:sldId id="361" r:id="rId32"/>
    <p:sldId id="374" r:id="rId33"/>
    <p:sldId id="318" r:id="rId34"/>
    <p:sldId id="341" r:id="rId35"/>
    <p:sldId id="342" r:id="rId36"/>
    <p:sldId id="343" r:id="rId37"/>
    <p:sldId id="351" r:id="rId38"/>
    <p:sldId id="353" r:id="rId39"/>
    <p:sldId id="354" r:id="rId40"/>
    <p:sldId id="352" r:id="rId41"/>
    <p:sldId id="344" r:id="rId42"/>
    <p:sldId id="331"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7F7F7"/>
    <a:srgbClr val="D4CBC5"/>
    <a:srgbClr val="E2E3E7"/>
    <a:srgbClr val="E3E0E7"/>
    <a:srgbClr val="6EB5DF"/>
    <a:srgbClr val="000000"/>
    <a:srgbClr val="B2542B"/>
    <a:srgbClr val="AF508B"/>
    <a:srgbClr val="44444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843" autoAdjust="0"/>
    <p:restoredTop sz="77887"/>
  </p:normalViewPr>
  <p:slideViewPr>
    <p:cSldViewPr snapToGrid="0">
      <p:cViewPr varScale="1">
        <p:scale>
          <a:sx n="90" d="100"/>
          <a:sy n="90" d="100"/>
        </p:scale>
        <p:origin x="23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63430C1-D688-BD49-935E-51AFE270AD05}" type="doc">
      <dgm:prSet loTypeId="urn:microsoft.com/office/officeart/2005/8/layout/StepDownProcess" loCatId="" qsTypeId="urn:microsoft.com/office/officeart/2005/8/quickstyle/simple1" qsCatId="simple" csTypeId="urn:microsoft.com/office/officeart/2005/8/colors/accent1_2" csCatId="accent1" phldr="1"/>
      <dgm:spPr/>
      <dgm:t>
        <a:bodyPr/>
        <a:lstStyle/>
        <a:p>
          <a:endParaRPr lang="en-GB"/>
        </a:p>
      </dgm:t>
    </dgm:pt>
    <dgm:pt modelId="{C38537EC-D67A-7A4F-AAF3-301C900BA516}">
      <dgm:prSet phldrT="[Text]"/>
      <dgm:spPr/>
      <dgm:t>
        <a:bodyPr/>
        <a:lstStyle/>
        <a:p>
          <a:r>
            <a:rPr lang="en-GB" b="1" dirty="0"/>
            <a:t>(1) </a:t>
          </a:r>
          <a:r>
            <a:rPr lang="en-GB" dirty="0"/>
            <a:t>Python converts to machine code </a:t>
          </a:r>
        </a:p>
      </dgm:t>
    </dgm:pt>
    <dgm:pt modelId="{DF232290-BF57-3043-A1DA-F699C4828116}" type="parTrans" cxnId="{8D2A9D3A-71D3-AB48-A308-0ED7E4E9A3F4}">
      <dgm:prSet/>
      <dgm:spPr/>
      <dgm:t>
        <a:bodyPr/>
        <a:lstStyle/>
        <a:p>
          <a:endParaRPr lang="en-GB"/>
        </a:p>
      </dgm:t>
    </dgm:pt>
    <dgm:pt modelId="{BF11F241-8C1D-5B41-8D78-D2F00ADB646A}" type="sibTrans" cxnId="{8D2A9D3A-71D3-AB48-A308-0ED7E4E9A3F4}">
      <dgm:prSet/>
      <dgm:spPr/>
      <dgm:t>
        <a:bodyPr/>
        <a:lstStyle/>
        <a:p>
          <a:endParaRPr lang="en-GB"/>
        </a:p>
      </dgm:t>
    </dgm:pt>
    <dgm:pt modelId="{D2892AB7-6403-B244-B3BC-65D06D91C61E}">
      <dgm:prSet phldrT="[Text]" custT="1"/>
      <dgm:spPr/>
      <dgm:t>
        <a:bodyPr/>
        <a:lstStyle/>
        <a:p>
          <a:r>
            <a:rPr lang="en-CA" sz="1600" dirty="0">
              <a:solidFill>
                <a:srgbClr val="FFFFFF"/>
              </a:solidFill>
            </a:rPr>
            <a:t>Python takes human-readable instructions and converts this to machine code (binary: 1s and 0s)</a:t>
          </a:r>
          <a:endParaRPr lang="en-GB" sz="1600" dirty="0">
            <a:solidFill>
              <a:srgbClr val="FFFFFF"/>
            </a:solidFill>
          </a:endParaRPr>
        </a:p>
      </dgm:t>
    </dgm:pt>
    <dgm:pt modelId="{E41E6ACE-A8FE-4748-A9AE-F535F168A0F3}" type="parTrans" cxnId="{01AC242C-93BD-EF48-896D-4C73A323F085}">
      <dgm:prSet/>
      <dgm:spPr/>
      <dgm:t>
        <a:bodyPr/>
        <a:lstStyle/>
        <a:p>
          <a:endParaRPr lang="en-GB"/>
        </a:p>
      </dgm:t>
    </dgm:pt>
    <dgm:pt modelId="{EDA3ACF4-4E80-764B-8DC1-363866A05F42}" type="sibTrans" cxnId="{01AC242C-93BD-EF48-896D-4C73A323F085}">
      <dgm:prSet/>
      <dgm:spPr/>
      <dgm:t>
        <a:bodyPr/>
        <a:lstStyle/>
        <a:p>
          <a:endParaRPr lang="en-GB"/>
        </a:p>
      </dgm:t>
    </dgm:pt>
    <dgm:pt modelId="{26231C9A-2A3B-EE40-B8F7-6DAF09C6B917}">
      <dgm:prSet phldrT="[Text]"/>
      <dgm:spPr/>
      <dgm:t>
        <a:bodyPr/>
        <a:lstStyle/>
        <a:p>
          <a:r>
            <a:rPr lang="en-GB" b="1" dirty="0"/>
            <a:t>(2) </a:t>
          </a:r>
          <a:r>
            <a:rPr lang="en-GB" dirty="0"/>
            <a:t>Machine code determines transistor voltages</a:t>
          </a:r>
        </a:p>
      </dgm:t>
    </dgm:pt>
    <dgm:pt modelId="{B7EB603E-0EF1-A142-B277-465ED8E64B73}" type="parTrans" cxnId="{6554CA57-769C-CC42-9952-2D286655CC5D}">
      <dgm:prSet/>
      <dgm:spPr/>
      <dgm:t>
        <a:bodyPr/>
        <a:lstStyle/>
        <a:p>
          <a:endParaRPr lang="en-GB"/>
        </a:p>
      </dgm:t>
    </dgm:pt>
    <dgm:pt modelId="{D32505F3-9836-F447-9BCF-C705603DDC37}" type="sibTrans" cxnId="{6554CA57-769C-CC42-9952-2D286655CC5D}">
      <dgm:prSet/>
      <dgm:spPr/>
      <dgm:t>
        <a:bodyPr/>
        <a:lstStyle/>
        <a:p>
          <a:endParaRPr lang="en-GB"/>
        </a:p>
      </dgm:t>
    </dgm:pt>
    <dgm:pt modelId="{5FC89CA0-E809-6442-8B73-09E817BD8234}">
      <dgm:prSet phldrT="[Text]" custT="1"/>
      <dgm:spPr/>
      <dgm:t>
        <a:bodyPr/>
        <a:lstStyle/>
        <a:p>
          <a:r>
            <a:rPr lang="en-CA" sz="1600" dirty="0">
              <a:solidFill>
                <a:srgbClr val="FFFFFF"/>
              </a:solidFill>
            </a:rPr>
            <a:t>This sequence of 1s and 0s determines which transistors in the CPU are ON and OFF, representing one specific instruction for the machine</a:t>
          </a:r>
          <a:endParaRPr lang="en-GB" sz="1600" dirty="0">
            <a:solidFill>
              <a:srgbClr val="FFFFFF"/>
            </a:solidFill>
          </a:endParaRPr>
        </a:p>
      </dgm:t>
    </dgm:pt>
    <dgm:pt modelId="{17FA6A21-6DC9-7B49-98F3-516304CD77A7}" type="parTrans" cxnId="{4617C942-C63D-394E-8B63-4D58C83B413A}">
      <dgm:prSet/>
      <dgm:spPr/>
      <dgm:t>
        <a:bodyPr/>
        <a:lstStyle/>
        <a:p>
          <a:endParaRPr lang="en-GB"/>
        </a:p>
      </dgm:t>
    </dgm:pt>
    <dgm:pt modelId="{E4491BAD-2DB5-DD4C-A96D-28BC7BB769C2}" type="sibTrans" cxnId="{4617C942-C63D-394E-8B63-4D58C83B413A}">
      <dgm:prSet/>
      <dgm:spPr/>
      <dgm:t>
        <a:bodyPr/>
        <a:lstStyle/>
        <a:p>
          <a:endParaRPr lang="en-GB"/>
        </a:p>
      </dgm:t>
    </dgm:pt>
    <dgm:pt modelId="{CB248502-87D4-0741-BA45-CFE58D6A5DA9}">
      <dgm:prSet phldrT="[Text]"/>
      <dgm:spPr/>
      <dgm:t>
        <a:bodyPr/>
        <a:lstStyle/>
        <a:p>
          <a:r>
            <a:rPr lang="en-GB" b="1" dirty="0"/>
            <a:t>(3) </a:t>
          </a:r>
          <a:r>
            <a:rPr lang="en-GB" dirty="0"/>
            <a:t>Instructions given sequentially on each clock cycle </a:t>
          </a:r>
        </a:p>
      </dgm:t>
    </dgm:pt>
    <dgm:pt modelId="{D3DC42E2-2CF2-0047-B393-BF114333CEDD}" type="parTrans" cxnId="{FD18D84E-5F94-B343-BFCE-6CEC38545FA8}">
      <dgm:prSet/>
      <dgm:spPr/>
      <dgm:t>
        <a:bodyPr/>
        <a:lstStyle/>
        <a:p>
          <a:endParaRPr lang="en-GB"/>
        </a:p>
      </dgm:t>
    </dgm:pt>
    <dgm:pt modelId="{562985D0-9FFB-624C-B9AA-CECB62ACFBB2}" type="sibTrans" cxnId="{FD18D84E-5F94-B343-BFCE-6CEC38545FA8}">
      <dgm:prSet/>
      <dgm:spPr/>
      <dgm:t>
        <a:bodyPr/>
        <a:lstStyle/>
        <a:p>
          <a:endParaRPr lang="en-GB"/>
        </a:p>
      </dgm:t>
    </dgm:pt>
    <dgm:pt modelId="{FFE62AAD-2166-5941-910C-EE962872017D}">
      <dgm:prSet phldrT="[Text]" custT="1"/>
      <dgm:spPr/>
      <dgm:t>
        <a:bodyPr/>
        <a:lstStyle/>
        <a:p>
          <a:r>
            <a:rPr lang="en-CA" sz="1600" dirty="0">
              <a:solidFill>
                <a:srgbClr val="FFFFFF"/>
              </a:solidFill>
            </a:rPr>
            <a:t>Each instruction is given in sequence and executed according to the processors clock speed (number of instructions per second)</a:t>
          </a:r>
          <a:endParaRPr lang="en-GB" sz="1600" dirty="0">
            <a:solidFill>
              <a:srgbClr val="FFFFFF"/>
            </a:solidFill>
          </a:endParaRPr>
        </a:p>
      </dgm:t>
    </dgm:pt>
    <dgm:pt modelId="{22C7BBC5-43DC-8B4E-BE26-FBDD9EF4F7A4}" type="parTrans" cxnId="{EF8E1079-B4DF-8845-86EA-1644EEBEB8DF}">
      <dgm:prSet/>
      <dgm:spPr/>
      <dgm:t>
        <a:bodyPr/>
        <a:lstStyle/>
        <a:p>
          <a:endParaRPr lang="en-GB"/>
        </a:p>
      </dgm:t>
    </dgm:pt>
    <dgm:pt modelId="{DA521918-C2D9-B04B-8B0A-6A3F899861F7}" type="sibTrans" cxnId="{EF8E1079-B4DF-8845-86EA-1644EEBEB8DF}">
      <dgm:prSet/>
      <dgm:spPr/>
      <dgm:t>
        <a:bodyPr/>
        <a:lstStyle/>
        <a:p>
          <a:endParaRPr lang="en-GB"/>
        </a:p>
      </dgm:t>
    </dgm:pt>
    <dgm:pt modelId="{498F4A08-BC4A-B14A-AF64-B9C61A24A678}" type="pres">
      <dgm:prSet presAssocID="{763430C1-D688-BD49-935E-51AFE270AD05}" presName="rootnode" presStyleCnt="0">
        <dgm:presLayoutVars>
          <dgm:chMax/>
          <dgm:chPref/>
          <dgm:dir/>
          <dgm:animLvl val="lvl"/>
        </dgm:presLayoutVars>
      </dgm:prSet>
      <dgm:spPr/>
    </dgm:pt>
    <dgm:pt modelId="{A80C0E27-658A-AD4B-8643-A713951E7673}" type="pres">
      <dgm:prSet presAssocID="{C38537EC-D67A-7A4F-AAF3-301C900BA516}" presName="composite" presStyleCnt="0"/>
      <dgm:spPr/>
    </dgm:pt>
    <dgm:pt modelId="{6E09F78A-D9F9-8944-B130-490774197602}" type="pres">
      <dgm:prSet presAssocID="{C38537EC-D67A-7A4F-AAF3-301C900BA516}" presName="bentUpArrow1" presStyleLbl="alignImgPlace1" presStyleIdx="0" presStyleCnt="2" custLinFactNeighborX="-5552" custLinFactNeighborY="-14487"/>
      <dgm:spPr/>
    </dgm:pt>
    <dgm:pt modelId="{75135256-12A7-3843-840B-34FF94FD4993}" type="pres">
      <dgm:prSet presAssocID="{C38537EC-D67A-7A4F-AAF3-301C900BA516}" presName="ParentText" presStyleLbl="node1" presStyleIdx="0" presStyleCnt="3" custScaleY="77718">
        <dgm:presLayoutVars>
          <dgm:chMax val="1"/>
          <dgm:chPref val="1"/>
          <dgm:bulletEnabled val="1"/>
        </dgm:presLayoutVars>
      </dgm:prSet>
      <dgm:spPr/>
    </dgm:pt>
    <dgm:pt modelId="{0CF125CD-898C-B043-8EEE-F78F5954D678}" type="pres">
      <dgm:prSet presAssocID="{C38537EC-D67A-7A4F-AAF3-301C900BA516}" presName="ChildText" presStyleLbl="revTx" presStyleIdx="0" presStyleCnt="3" custScaleX="315136" custLinFactX="11390" custLinFactNeighborX="100000" custLinFactNeighborY="-847">
        <dgm:presLayoutVars>
          <dgm:chMax val="0"/>
          <dgm:chPref val="0"/>
          <dgm:bulletEnabled val="1"/>
        </dgm:presLayoutVars>
      </dgm:prSet>
      <dgm:spPr/>
    </dgm:pt>
    <dgm:pt modelId="{7CEC5EA1-7BC5-B841-B385-7D551A211FC7}" type="pres">
      <dgm:prSet presAssocID="{BF11F241-8C1D-5B41-8D78-D2F00ADB646A}" presName="sibTrans" presStyleCnt="0"/>
      <dgm:spPr/>
    </dgm:pt>
    <dgm:pt modelId="{1A740456-DA90-9945-A3B5-A03E61A04397}" type="pres">
      <dgm:prSet presAssocID="{26231C9A-2A3B-EE40-B8F7-6DAF09C6B917}" presName="composite" presStyleCnt="0"/>
      <dgm:spPr/>
    </dgm:pt>
    <dgm:pt modelId="{53BF12FD-8F31-DF4A-A8BE-CF6D8B773045}" type="pres">
      <dgm:prSet presAssocID="{26231C9A-2A3B-EE40-B8F7-6DAF09C6B917}" presName="bentUpArrow1" presStyleLbl="alignImgPlace1" presStyleIdx="1" presStyleCnt="2" custLinFactNeighborX="-70176" custLinFactNeighborY="-22179"/>
      <dgm:spPr/>
    </dgm:pt>
    <dgm:pt modelId="{DC733774-6082-2D44-A637-74155F99EE5F}" type="pres">
      <dgm:prSet presAssocID="{26231C9A-2A3B-EE40-B8F7-6DAF09C6B917}" presName="ParentText" presStyleLbl="node1" presStyleIdx="1" presStyleCnt="3" custScaleY="77927" custLinFactNeighborX="-45372" custLinFactNeighborY="-6679">
        <dgm:presLayoutVars>
          <dgm:chMax val="1"/>
          <dgm:chPref val="1"/>
          <dgm:bulletEnabled val="1"/>
        </dgm:presLayoutVars>
      </dgm:prSet>
      <dgm:spPr/>
    </dgm:pt>
    <dgm:pt modelId="{F79D992D-8BC5-5244-BCBB-09EF939D6BA2}" type="pres">
      <dgm:prSet presAssocID="{26231C9A-2A3B-EE40-B8F7-6DAF09C6B917}" presName="ChildText" presStyleLbl="revTx" presStyleIdx="1" presStyleCnt="3" custScaleX="327231" custLinFactNeighborX="67372" custLinFactNeighborY="-12862">
        <dgm:presLayoutVars>
          <dgm:chMax val="0"/>
          <dgm:chPref val="0"/>
          <dgm:bulletEnabled val="1"/>
        </dgm:presLayoutVars>
      </dgm:prSet>
      <dgm:spPr/>
    </dgm:pt>
    <dgm:pt modelId="{7D6785D9-1B64-EE48-9545-3E4CBFD9789A}" type="pres">
      <dgm:prSet presAssocID="{D32505F3-9836-F447-9BCF-C705603DDC37}" presName="sibTrans" presStyleCnt="0"/>
      <dgm:spPr/>
    </dgm:pt>
    <dgm:pt modelId="{B894D074-DCC6-624E-A91C-34DC246C50F1}" type="pres">
      <dgm:prSet presAssocID="{CB248502-87D4-0741-BA45-CFE58D6A5DA9}" presName="composite" presStyleCnt="0"/>
      <dgm:spPr/>
    </dgm:pt>
    <dgm:pt modelId="{F9EB1D0C-6F2A-C247-A582-8B824F193BD1}" type="pres">
      <dgm:prSet presAssocID="{CB248502-87D4-0741-BA45-CFE58D6A5DA9}" presName="ParentText" presStyleLbl="node1" presStyleIdx="2" presStyleCnt="3" custScaleY="79075" custLinFactNeighborX="-87306" custLinFactNeighborY="-10533">
        <dgm:presLayoutVars>
          <dgm:chMax val="1"/>
          <dgm:chPref val="1"/>
          <dgm:bulletEnabled val="1"/>
        </dgm:presLayoutVars>
      </dgm:prSet>
      <dgm:spPr/>
    </dgm:pt>
    <dgm:pt modelId="{6EAFAD57-A99B-E940-82BF-B1FEB80E44B4}" type="pres">
      <dgm:prSet presAssocID="{CB248502-87D4-0741-BA45-CFE58D6A5DA9}" presName="FinalChildText" presStyleLbl="revTx" presStyleIdx="2" presStyleCnt="3" custScaleX="320701" custLinFactNeighborX="-442" custLinFactNeighborY="-14216">
        <dgm:presLayoutVars>
          <dgm:chMax val="0"/>
          <dgm:chPref val="0"/>
          <dgm:bulletEnabled val="1"/>
        </dgm:presLayoutVars>
      </dgm:prSet>
      <dgm:spPr/>
    </dgm:pt>
  </dgm:ptLst>
  <dgm:cxnLst>
    <dgm:cxn modelId="{01AC242C-93BD-EF48-896D-4C73A323F085}" srcId="{C38537EC-D67A-7A4F-AAF3-301C900BA516}" destId="{D2892AB7-6403-B244-B3BC-65D06D91C61E}" srcOrd="0" destOrd="0" parTransId="{E41E6ACE-A8FE-4748-A9AE-F535F168A0F3}" sibTransId="{EDA3ACF4-4E80-764B-8DC1-363866A05F42}"/>
    <dgm:cxn modelId="{8D2A9D3A-71D3-AB48-A308-0ED7E4E9A3F4}" srcId="{763430C1-D688-BD49-935E-51AFE270AD05}" destId="{C38537EC-D67A-7A4F-AAF3-301C900BA516}" srcOrd="0" destOrd="0" parTransId="{DF232290-BF57-3043-A1DA-F699C4828116}" sibTransId="{BF11F241-8C1D-5B41-8D78-D2F00ADB646A}"/>
    <dgm:cxn modelId="{4617C942-C63D-394E-8B63-4D58C83B413A}" srcId="{26231C9A-2A3B-EE40-B8F7-6DAF09C6B917}" destId="{5FC89CA0-E809-6442-8B73-09E817BD8234}" srcOrd="0" destOrd="0" parTransId="{17FA6A21-6DC9-7B49-98F3-516304CD77A7}" sibTransId="{E4491BAD-2DB5-DD4C-A96D-28BC7BB769C2}"/>
    <dgm:cxn modelId="{FD18D84E-5F94-B343-BFCE-6CEC38545FA8}" srcId="{763430C1-D688-BD49-935E-51AFE270AD05}" destId="{CB248502-87D4-0741-BA45-CFE58D6A5DA9}" srcOrd="2" destOrd="0" parTransId="{D3DC42E2-2CF2-0047-B393-BF114333CEDD}" sibTransId="{562985D0-9FFB-624C-B9AA-CECB62ACFBB2}"/>
    <dgm:cxn modelId="{6554CA57-769C-CC42-9952-2D286655CC5D}" srcId="{763430C1-D688-BD49-935E-51AFE270AD05}" destId="{26231C9A-2A3B-EE40-B8F7-6DAF09C6B917}" srcOrd="1" destOrd="0" parTransId="{B7EB603E-0EF1-A142-B277-465ED8E64B73}" sibTransId="{D32505F3-9836-F447-9BCF-C705603DDC37}"/>
    <dgm:cxn modelId="{AC1C9F5A-2192-594E-8C24-12710E7414C7}" type="presOf" srcId="{CB248502-87D4-0741-BA45-CFE58D6A5DA9}" destId="{F9EB1D0C-6F2A-C247-A582-8B824F193BD1}" srcOrd="0" destOrd="0" presId="urn:microsoft.com/office/officeart/2005/8/layout/StepDownProcess"/>
    <dgm:cxn modelId="{C4D27F6E-5575-7C4A-AD01-924434061EAC}" type="presOf" srcId="{C38537EC-D67A-7A4F-AAF3-301C900BA516}" destId="{75135256-12A7-3843-840B-34FF94FD4993}" srcOrd="0" destOrd="0" presId="urn:microsoft.com/office/officeart/2005/8/layout/StepDownProcess"/>
    <dgm:cxn modelId="{EF8E1079-B4DF-8845-86EA-1644EEBEB8DF}" srcId="{CB248502-87D4-0741-BA45-CFE58D6A5DA9}" destId="{FFE62AAD-2166-5941-910C-EE962872017D}" srcOrd="0" destOrd="0" parTransId="{22C7BBC5-43DC-8B4E-BE26-FBDD9EF4F7A4}" sibTransId="{DA521918-C2D9-B04B-8B0A-6A3F899861F7}"/>
    <dgm:cxn modelId="{6A4119A6-C553-B045-94F8-D78A6EC0B251}" type="presOf" srcId="{5FC89CA0-E809-6442-8B73-09E817BD8234}" destId="{F79D992D-8BC5-5244-BCBB-09EF939D6BA2}" srcOrd="0" destOrd="0" presId="urn:microsoft.com/office/officeart/2005/8/layout/StepDownProcess"/>
    <dgm:cxn modelId="{2ACE1DB3-FA9C-FD44-92DA-250CF05A34CD}" type="presOf" srcId="{FFE62AAD-2166-5941-910C-EE962872017D}" destId="{6EAFAD57-A99B-E940-82BF-B1FEB80E44B4}" srcOrd="0" destOrd="0" presId="urn:microsoft.com/office/officeart/2005/8/layout/StepDownProcess"/>
    <dgm:cxn modelId="{42D8BFBB-D2F5-E241-B9E8-F63E2A386975}" type="presOf" srcId="{26231C9A-2A3B-EE40-B8F7-6DAF09C6B917}" destId="{DC733774-6082-2D44-A637-74155F99EE5F}" srcOrd="0" destOrd="0" presId="urn:microsoft.com/office/officeart/2005/8/layout/StepDownProcess"/>
    <dgm:cxn modelId="{ABAD4ABD-0FE9-2F4D-9F66-4B19A18E6549}" type="presOf" srcId="{D2892AB7-6403-B244-B3BC-65D06D91C61E}" destId="{0CF125CD-898C-B043-8EEE-F78F5954D678}" srcOrd="0" destOrd="0" presId="urn:microsoft.com/office/officeart/2005/8/layout/StepDownProcess"/>
    <dgm:cxn modelId="{198FA9FD-A434-DF46-B17F-0DBCF94F5910}" type="presOf" srcId="{763430C1-D688-BD49-935E-51AFE270AD05}" destId="{498F4A08-BC4A-B14A-AF64-B9C61A24A678}" srcOrd="0" destOrd="0" presId="urn:microsoft.com/office/officeart/2005/8/layout/StepDownProcess"/>
    <dgm:cxn modelId="{499E3F42-8852-004B-BA5C-C5AF42F131D2}" type="presParOf" srcId="{498F4A08-BC4A-B14A-AF64-B9C61A24A678}" destId="{A80C0E27-658A-AD4B-8643-A713951E7673}" srcOrd="0" destOrd="0" presId="urn:microsoft.com/office/officeart/2005/8/layout/StepDownProcess"/>
    <dgm:cxn modelId="{CE3118D9-0B59-D44B-AAA4-21DC761D7AE4}" type="presParOf" srcId="{A80C0E27-658A-AD4B-8643-A713951E7673}" destId="{6E09F78A-D9F9-8944-B130-490774197602}" srcOrd="0" destOrd="0" presId="urn:microsoft.com/office/officeart/2005/8/layout/StepDownProcess"/>
    <dgm:cxn modelId="{62F85EF0-D5CD-E240-B9F6-DDC933493595}" type="presParOf" srcId="{A80C0E27-658A-AD4B-8643-A713951E7673}" destId="{75135256-12A7-3843-840B-34FF94FD4993}" srcOrd="1" destOrd="0" presId="urn:microsoft.com/office/officeart/2005/8/layout/StepDownProcess"/>
    <dgm:cxn modelId="{4CE4AD17-5FDB-8948-9DD0-5626C3ECEFE1}" type="presParOf" srcId="{A80C0E27-658A-AD4B-8643-A713951E7673}" destId="{0CF125CD-898C-B043-8EEE-F78F5954D678}" srcOrd="2" destOrd="0" presId="urn:microsoft.com/office/officeart/2005/8/layout/StepDownProcess"/>
    <dgm:cxn modelId="{619D6411-64D3-FA40-9736-55F6AC12C19E}" type="presParOf" srcId="{498F4A08-BC4A-B14A-AF64-B9C61A24A678}" destId="{7CEC5EA1-7BC5-B841-B385-7D551A211FC7}" srcOrd="1" destOrd="0" presId="urn:microsoft.com/office/officeart/2005/8/layout/StepDownProcess"/>
    <dgm:cxn modelId="{A67AD1D8-B853-DF42-B2BA-E5D302EDD9E3}" type="presParOf" srcId="{498F4A08-BC4A-B14A-AF64-B9C61A24A678}" destId="{1A740456-DA90-9945-A3B5-A03E61A04397}" srcOrd="2" destOrd="0" presId="urn:microsoft.com/office/officeart/2005/8/layout/StepDownProcess"/>
    <dgm:cxn modelId="{29E63A9B-C270-9E49-9BCE-F69152F99EB5}" type="presParOf" srcId="{1A740456-DA90-9945-A3B5-A03E61A04397}" destId="{53BF12FD-8F31-DF4A-A8BE-CF6D8B773045}" srcOrd="0" destOrd="0" presId="urn:microsoft.com/office/officeart/2005/8/layout/StepDownProcess"/>
    <dgm:cxn modelId="{C3F7F3E5-3A1F-3748-9459-9DC86DB39400}" type="presParOf" srcId="{1A740456-DA90-9945-A3B5-A03E61A04397}" destId="{DC733774-6082-2D44-A637-74155F99EE5F}" srcOrd="1" destOrd="0" presId="urn:microsoft.com/office/officeart/2005/8/layout/StepDownProcess"/>
    <dgm:cxn modelId="{5A5E452F-B8AD-4D48-9328-87BDFF98B1FB}" type="presParOf" srcId="{1A740456-DA90-9945-A3B5-A03E61A04397}" destId="{F79D992D-8BC5-5244-BCBB-09EF939D6BA2}" srcOrd="2" destOrd="0" presId="urn:microsoft.com/office/officeart/2005/8/layout/StepDownProcess"/>
    <dgm:cxn modelId="{5381961C-0CA6-AF48-938C-13191C57FE68}" type="presParOf" srcId="{498F4A08-BC4A-B14A-AF64-B9C61A24A678}" destId="{7D6785D9-1B64-EE48-9545-3E4CBFD9789A}" srcOrd="3" destOrd="0" presId="urn:microsoft.com/office/officeart/2005/8/layout/StepDownProcess"/>
    <dgm:cxn modelId="{74FD8D18-22B2-A24E-9387-68BA2556FBD4}" type="presParOf" srcId="{498F4A08-BC4A-B14A-AF64-B9C61A24A678}" destId="{B894D074-DCC6-624E-A91C-34DC246C50F1}" srcOrd="4" destOrd="0" presId="urn:microsoft.com/office/officeart/2005/8/layout/StepDownProcess"/>
    <dgm:cxn modelId="{E9AC1143-A768-C345-BF2D-C9985BF9DF3A}" type="presParOf" srcId="{B894D074-DCC6-624E-A91C-34DC246C50F1}" destId="{F9EB1D0C-6F2A-C247-A582-8B824F193BD1}" srcOrd="0" destOrd="0" presId="urn:microsoft.com/office/officeart/2005/8/layout/StepDownProcess"/>
    <dgm:cxn modelId="{652DA653-135B-0A42-81CA-05E30E2D335A}" type="presParOf" srcId="{B894D074-DCC6-624E-A91C-34DC246C50F1}" destId="{6EAFAD57-A99B-E940-82BF-B1FEB80E44B4}" srcOrd="1"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09F78A-D9F9-8944-B130-490774197602}">
      <dsp:nvSpPr>
        <dsp:cNvPr id="0" name=""/>
        <dsp:cNvSpPr/>
      </dsp:nvSpPr>
      <dsp:spPr>
        <a:xfrm rot="5400000">
          <a:off x="297584" y="1168420"/>
          <a:ext cx="1352325" cy="1539575"/>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5135256-12A7-3843-840B-34FF94FD4993}">
      <dsp:nvSpPr>
        <dsp:cNvPr id="0" name=""/>
        <dsp:cNvSpPr/>
      </dsp:nvSpPr>
      <dsp:spPr>
        <a:xfrm>
          <a:off x="24777" y="42782"/>
          <a:ext cx="2276520" cy="1238429"/>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b="1" kern="1200" dirty="0"/>
            <a:t>(1) </a:t>
          </a:r>
          <a:r>
            <a:rPr lang="en-GB" sz="1800" kern="1200" dirty="0"/>
            <a:t>Python converts to machine code </a:t>
          </a:r>
        </a:p>
      </dsp:txBody>
      <dsp:txXfrm>
        <a:off x="85243" y="103248"/>
        <a:ext cx="2155588" cy="1117497"/>
      </dsp:txXfrm>
    </dsp:sp>
    <dsp:sp modelId="{0CF125CD-898C-B043-8EEE-F78F5954D678}">
      <dsp:nvSpPr>
        <dsp:cNvPr id="0" name=""/>
        <dsp:cNvSpPr/>
      </dsp:nvSpPr>
      <dsp:spPr>
        <a:xfrm>
          <a:off x="2364580" y="6318"/>
          <a:ext cx="5217783" cy="12879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marL="171450" lvl="1" indent="-171450" algn="l" defTabSz="711200">
            <a:lnSpc>
              <a:spcPct val="90000"/>
            </a:lnSpc>
            <a:spcBef>
              <a:spcPct val="0"/>
            </a:spcBef>
            <a:spcAft>
              <a:spcPct val="15000"/>
            </a:spcAft>
            <a:buChar char="•"/>
          </a:pPr>
          <a:r>
            <a:rPr lang="en-CA" sz="1600" kern="1200" dirty="0">
              <a:solidFill>
                <a:srgbClr val="FFFFFF"/>
              </a:solidFill>
            </a:rPr>
            <a:t>Python takes human-readable instructions and converts this to machine code (binary: 1s and 0s)</a:t>
          </a:r>
          <a:endParaRPr lang="en-GB" sz="1600" kern="1200" dirty="0">
            <a:solidFill>
              <a:srgbClr val="FFFFFF"/>
            </a:solidFill>
          </a:endParaRPr>
        </a:p>
      </dsp:txBody>
      <dsp:txXfrm>
        <a:off x="2364580" y="6318"/>
        <a:ext cx="5217783" cy="1287929"/>
      </dsp:txXfrm>
    </dsp:sp>
    <dsp:sp modelId="{53BF12FD-8F31-DF4A-A8BE-CF6D8B773045}">
      <dsp:nvSpPr>
        <dsp:cNvPr id="0" name=""/>
        <dsp:cNvSpPr/>
      </dsp:nvSpPr>
      <dsp:spPr>
        <a:xfrm rot="5400000">
          <a:off x="2045021" y="2702440"/>
          <a:ext cx="1352325" cy="1539575"/>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C733774-6082-2D44-A637-74155F99EE5F}">
      <dsp:nvSpPr>
        <dsp:cNvPr id="0" name=""/>
        <dsp:cNvSpPr/>
      </dsp:nvSpPr>
      <dsp:spPr>
        <a:xfrm>
          <a:off x="1734246" y="1572728"/>
          <a:ext cx="2276520" cy="1241759"/>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b="1" kern="1200" dirty="0"/>
            <a:t>(2) </a:t>
          </a:r>
          <a:r>
            <a:rPr lang="en-GB" sz="1800" kern="1200" dirty="0"/>
            <a:t>Machine code determines transistor voltages</a:t>
          </a:r>
        </a:p>
      </dsp:txBody>
      <dsp:txXfrm>
        <a:off x="1794875" y="1633357"/>
        <a:ext cx="2155262" cy="1120501"/>
      </dsp:txXfrm>
    </dsp:sp>
    <dsp:sp modelId="{F79D992D-8BC5-5244-BCBB-09EF939D6BA2}">
      <dsp:nvSpPr>
        <dsp:cNvPr id="0" name=""/>
        <dsp:cNvSpPr/>
      </dsp:nvSpPr>
      <dsp:spPr>
        <a:xfrm>
          <a:off x="4278005" y="1489614"/>
          <a:ext cx="5418043" cy="12879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marL="171450" lvl="1" indent="-171450" algn="l" defTabSz="711200">
            <a:lnSpc>
              <a:spcPct val="90000"/>
            </a:lnSpc>
            <a:spcBef>
              <a:spcPct val="0"/>
            </a:spcBef>
            <a:spcAft>
              <a:spcPct val="15000"/>
            </a:spcAft>
            <a:buChar char="•"/>
          </a:pPr>
          <a:r>
            <a:rPr lang="en-CA" sz="1600" kern="1200" dirty="0">
              <a:solidFill>
                <a:srgbClr val="FFFFFF"/>
              </a:solidFill>
            </a:rPr>
            <a:t>This sequence of 1s and 0s determines which transistors in the CPU are ON and OFF, representing one specific instruction for the machine</a:t>
          </a:r>
          <a:endParaRPr lang="en-GB" sz="1600" kern="1200" dirty="0">
            <a:solidFill>
              <a:srgbClr val="FFFFFF"/>
            </a:solidFill>
          </a:endParaRPr>
        </a:p>
      </dsp:txBody>
      <dsp:txXfrm>
        <a:off x="4278005" y="1489614"/>
        <a:ext cx="5418043" cy="1287929"/>
      </dsp:txXfrm>
    </dsp:sp>
    <dsp:sp modelId="{F9EB1D0C-6F2A-C247-A582-8B824F193BD1}">
      <dsp:nvSpPr>
        <dsp:cNvPr id="0" name=""/>
        <dsp:cNvSpPr/>
      </dsp:nvSpPr>
      <dsp:spPr>
        <a:xfrm>
          <a:off x="3521981" y="3140208"/>
          <a:ext cx="2276520" cy="1260052"/>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b="1" kern="1200" dirty="0"/>
            <a:t>(3) </a:t>
          </a:r>
          <a:r>
            <a:rPr lang="en-GB" sz="1800" kern="1200" dirty="0"/>
            <a:t>Instructions given sequentially on each clock cycle </a:t>
          </a:r>
        </a:p>
      </dsp:txBody>
      <dsp:txXfrm>
        <a:off x="3583503" y="3201730"/>
        <a:ext cx="2153476" cy="1137008"/>
      </dsp:txXfrm>
    </dsp:sp>
    <dsp:sp modelId="{6EAFAD57-A99B-E940-82BF-B1FEB80E44B4}">
      <dsp:nvSpPr>
        <dsp:cNvPr id="0" name=""/>
        <dsp:cNvSpPr/>
      </dsp:nvSpPr>
      <dsp:spPr>
        <a:xfrm>
          <a:off x="5951623" y="3110215"/>
          <a:ext cx="5309924" cy="12879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marL="171450" lvl="1" indent="-171450" algn="l" defTabSz="711200">
            <a:lnSpc>
              <a:spcPct val="90000"/>
            </a:lnSpc>
            <a:spcBef>
              <a:spcPct val="0"/>
            </a:spcBef>
            <a:spcAft>
              <a:spcPct val="15000"/>
            </a:spcAft>
            <a:buChar char="•"/>
          </a:pPr>
          <a:r>
            <a:rPr lang="en-CA" sz="1600" kern="1200" dirty="0">
              <a:solidFill>
                <a:srgbClr val="FFFFFF"/>
              </a:solidFill>
            </a:rPr>
            <a:t>Each instruction is given in sequence and executed according to the processors clock speed (number of instructions per second)</a:t>
          </a:r>
          <a:endParaRPr lang="en-GB" sz="1600" kern="1200" dirty="0">
            <a:solidFill>
              <a:srgbClr val="FFFFFF"/>
            </a:solidFill>
          </a:endParaRPr>
        </a:p>
      </dsp:txBody>
      <dsp:txXfrm>
        <a:off x="5951623" y="3110215"/>
        <a:ext cx="5309924" cy="1287929"/>
      </dsp:txXfrm>
    </dsp:sp>
  </dsp:spTree>
</dsp:drawing>
</file>

<file path=ppt/diagrams/layout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gif>
</file>

<file path=ppt/media/image33.png>
</file>

<file path=ppt/media/image34.jpeg>
</file>

<file path=ppt/media/image35.jpe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820200-9E3A-5545-9A12-AC8D76C4EB01}" type="datetimeFigureOut">
              <a:rPr lang="en-US" smtClean="0"/>
              <a:t>5/4/25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23D110-B33C-3E49-B5DC-7F1369944E63}" type="slidenum">
              <a:rPr lang="en-US" smtClean="0"/>
              <a:t>‹#›</a:t>
            </a:fld>
            <a:endParaRPr lang="en-US"/>
          </a:p>
        </p:txBody>
      </p:sp>
    </p:spTree>
    <p:extLst>
      <p:ext uri="{BB962C8B-B14F-4D97-AF65-F5344CB8AC3E}">
        <p14:creationId xmlns:p14="http://schemas.microsoft.com/office/powerpoint/2010/main" val="563505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effectLst/>
                <a:latin typeface="Helvetica Neue" panose="02000503000000020004" pitchFamily="2" charset="0"/>
              </a:rPr>
              <a:t>Historical figures, history of computer</a:t>
            </a:r>
          </a:p>
          <a:p>
            <a:r>
              <a:rPr lang="en-GB" dirty="0">
                <a:effectLst/>
                <a:latin typeface="Helvetica Neue" panose="02000503000000020004" pitchFamily="2" charset="0"/>
              </a:rPr>
              <a:t>Extensions, terminal, </a:t>
            </a:r>
            <a:r>
              <a:rPr lang="en-GB" dirty="0" err="1">
                <a:effectLst/>
                <a:latin typeface="Helvetica Neue" panose="02000503000000020004" pitchFamily="2" charset="0"/>
              </a:rPr>
              <a:t>cPU</a:t>
            </a:r>
            <a:r>
              <a:rPr lang="en-GB" dirty="0">
                <a:effectLst/>
                <a:latin typeface="Helvetica Neue" panose="02000503000000020004" pitchFamily="2" charset="0"/>
              </a:rPr>
              <a:t>, RAM, GPU, memory, transistors</a:t>
            </a:r>
          </a:p>
          <a:p>
            <a:r>
              <a:rPr lang="en-GB" dirty="0">
                <a:effectLst/>
                <a:latin typeface="Helvetica Neue" panose="02000503000000020004" pitchFamily="2" charset="0"/>
              </a:rPr>
              <a:t>Maybe visualise how all the departments disciplines are involved</a:t>
            </a:r>
          </a:p>
          <a:p>
            <a:r>
              <a:rPr lang="en-GB" dirty="0">
                <a:effectLst/>
                <a:latin typeface="Helvetica Neue" panose="02000503000000020004" pitchFamily="2" charset="0"/>
              </a:rPr>
              <a:t>Tools in course:</a:t>
            </a:r>
          </a:p>
          <a:p>
            <a:r>
              <a:rPr lang="en-GB" dirty="0">
                <a:effectLst/>
                <a:latin typeface="Helvetica Neue" panose="02000503000000020004" pitchFamily="2" charset="0"/>
              </a:rPr>
              <a:t>Anaconda</a:t>
            </a:r>
          </a:p>
          <a:p>
            <a:r>
              <a:rPr lang="en-GB" dirty="0" err="1">
                <a:effectLst/>
                <a:latin typeface="Helvetica Neue" panose="02000503000000020004" pitchFamily="2" charset="0"/>
              </a:rPr>
              <a:t>Jupyter</a:t>
            </a:r>
            <a:r>
              <a:rPr lang="en-GB" dirty="0">
                <a:effectLst/>
                <a:latin typeface="Helvetica Neue" panose="02000503000000020004" pitchFamily="2" charset="0"/>
              </a:rPr>
              <a:t> </a:t>
            </a:r>
          </a:p>
          <a:p>
            <a:r>
              <a:rPr lang="en-GB" dirty="0">
                <a:effectLst/>
                <a:latin typeface="Helvetica Neue" panose="02000503000000020004" pitchFamily="2" charset="0"/>
              </a:rPr>
              <a:t>Environments</a:t>
            </a:r>
          </a:p>
          <a:p>
            <a:r>
              <a:rPr lang="en-GB" dirty="0">
                <a:effectLst/>
                <a:latin typeface="Helvetica Neue" panose="02000503000000020004" pitchFamily="2" charset="0"/>
              </a:rPr>
              <a:t>Shortcuts on </a:t>
            </a:r>
            <a:r>
              <a:rPr lang="en-GB" dirty="0" err="1">
                <a:effectLst/>
                <a:latin typeface="Helvetica Neue" panose="02000503000000020004" pitchFamily="2" charset="0"/>
              </a:rPr>
              <a:t>Jupyter</a:t>
            </a:r>
            <a:r>
              <a:rPr lang="en-GB" dirty="0">
                <a:effectLst/>
                <a:latin typeface="Helvetica Neue" panose="02000503000000020004" pitchFamily="2" charset="0"/>
              </a:rPr>
              <a:t> (shift enter) markdown etc.</a:t>
            </a:r>
          </a:p>
          <a:p>
            <a:r>
              <a:rPr lang="en-GB" dirty="0">
                <a:effectLst/>
                <a:latin typeface="Helvetica Neue" panose="02000503000000020004" pitchFamily="2" charset="0"/>
              </a:rPr>
              <a:t>Cells are linked, variables common across cells</a:t>
            </a:r>
          </a:p>
          <a:p>
            <a:r>
              <a:rPr lang="en-GB" dirty="0">
                <a:effectLst/>
                <a:latin typeface="Helvetica Neue" panose="02000503000000020004" pitchFamily="2" charset="0"/>
              </a:rPr>
              <a:t>Update cells down doesn’t update cells above</a:t>
            </a:r>
          </a:p>
          <a:p>
            <a:r>
              <a:rPr lang="en-GB" dirty="0">
                <a:effectLst/>
                <a:latin typeface="Helvetica Neue" panose="02000503000000020004" pitchFamily="2" charset="0"/>
              </a:rPr>
              <a:t>Kernel restarting</a:t>
            </a:r>
          </a:p>
          <a:p>
            <a:r>
              <a:rPr lang="en-GB" dirty="0">
                <a:effectLst/>
                <a:latin typeface="Helvetica Neue" panose="02000503000000020004" pitchFamily="2" charset="0"/>
              </a:rPr>
              <a:t>Clear output and variables</a:t>
            </a:r>
          </a:p>
        </p:txBody>
      </p:sp>
      <p:sp>
        <p:nvSpPr>
          <p:cNvPr id="4" name="Slide Number Placeholder 3"/>
          <p:cNvSpPr>
            <a:spLocks noGrp="1"/>
          </p:cNvSpPr>
          <p:nvPr>
            <p:ph type="sldNum" sz="quarter" idx="5"/>
          </p:nvPr>
        </p:nvSpPr>
        <p:spPr/>
        <p:txBody>
          <a:bodyPr/>
          <a:lstStyle/>
          <a:p>
            <a:fld id="{C723D110-B33C-3E49-B5DC-7F1369944E63}" type="slidenum">
              <a:rPr lang="en-US" smtClean="0"/>
              <a:t>1</a:t>
            </a:fld>
            <a:endParaRPr lang="en-US"/>
          </a:p>
        </p:txBody>
      </p:sp>
    </p:spTree>
    <p:extLst>
      <p:ext uri="{BB962C8B-B14F-4D97-AF65-F5344CB8AC3E}">
        <p14:creationId xmlns:p14="http://schemas.microsoft.com/office/powerpoint/2010/main" val="36767951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effectLst/>
                <a:latin typeface="Helvetica Neue" panose="02000503000000020004" pitchFamily="2" charset="0"/>
              </a:rPr>
              <a:t>How to run and debug?</a:t>
            </a:r>
          </a:p>
          <a:p>
            <a:r>
              <a:rPr lang="en-GB" dirty="0">
                <a:effectLst/>
                <a:latin typeface="Helvetica Neue" panose="02000503000000020004" pitchFamily="2" charset="0"/>
              </a:rPr>
              <a:t>Historical figures, history of computer</a:t>
            </a:r>
          </a:p>
          <a:p>
            <a:r>
              <a:rPr lang="en-GB" dirty="0">
                <a:effectLst/>
                <a:latin typeface="Helvetica Neue" panose="02000503000000020004" pitchFamily="2" charset="0"/>
              </a:rPr>
              <a:t>Extensions, terminal, </a:t>
            </a:r>
            <a:r>
              <a:rPr lang="en-GB" dirty="0" err="1">
                <a:effectLst/>
                <a:latin typeface="Helvetica Neue" panose="02000503000000020004" pitchFamily="2" charset="0"/>
              </a:rPr>
              <a:t>cPU</a:t>
            </a:r>
            <a:r>
              <a:rPr lang="en-GB" dirty="0">
                <a:effectLst/>
                <a:latin typeface="Helvetica Neue" panose="02000503000000020004" pitchFamily="2" charset="0"/>
              </a:rPr>
              <a:t>, RAM, GPU, memory, transistors</a:t>
            </a:r>
          </a:p>
          <a:p>
            <a:r>
              <a:rPr lang="en-GB" dirty="0">
                <a:effectLst/>
                <a:latin typeface="Helvetica Neue" panose="02000503000000020004" pitchFamily="2" charset="0"/>
              </a:rPr>
              <a:t>Maybe visualise how all the departments disciplines are involved</a:t>
            </a:r>
          </a:p>
          <a:p>
            <a:r>
              <a:rPr lang="en-GB" dirty="0">
                <a:effectLst/>
                <a:latin typeface="Helvetica Neue" panose="02000503000000020004" pitchFamily="2" charset="0"/>
              </a:rPr>
              <a:t>Tools in course:</a:t>
            </a:r>
          </a:p>
          <a:p>
            <a:r>
              <a:rPr lang="en-GB" dirty="0">
                <a:effectLst/>
                <a:latin typeface="Helvetica Neue" panose="02000503000000020004" pitchFamily="2" charset="0"/>
              </a:rPr>
              <a:t>Environments</a:t>
            </a:r>
          </a:p>
        </p:txBody>
      </p:sp>
      <p:sp>
        <p:nvSpPr>
          <p:cNvPr id="4" name="Slide Number Placeholder 3"/>
          <p:cNvSpPr>
            <a:spLocks noGrp="1"/>
          </p:cNvSpPr>
          <p:nvPr>
            <p:ph type="sldNum" sz="quarter" idx="5"/>
          </p:nvPr>
        </p:nvSpPr>
        <p:spPr/>
        <p:txBody>
          <a:bodyPr/>
          <a:lstStyle/>
          <a:p>
            <a:fld id="{C723D110-B33C-3E49-B5DC-7F1369944E63}" type="slidenum">
              <a:rPr lang="en-US" smtClean="0"/>
              <a:t>25</a:t>
            </a:fld>
            <a:endParaRPr lang="en-US"/>
          </a:p>
        </p:txBody>
      </p:sp>
    </p:spTree>
    <p:extLst>
      <p:ext uri="{BB962C8B-B14F-4D97-AF65-F5344CB8AC3E}">
        <p14:creationId xmlns:p14="http://schemas.microsoft.com/office/powerpoint/2010/main" val="20930406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effectLst/>
                <a:latin typeface="Helvetica Neue" panose="02000503000000020004" pitchFamily="2" charset="0"/>
              </a:rPr>
              <a:t>How to run and debug?</a:t>
            </a:r>
          </a:p>
          <a:p>
            <a:r>
              <a:rPr lang="en-GB" dirty="0">
                <a:effectLst/>
                <a:latin typeface="Helvetica Neue" panose="02000503000000020004" pitchFamily="2" charset="0"/>
              </a:rPr>
              <a:t>Historical figures, history of computer</a:t>
            </a:r>
          </a:p>
          <a:p>
            <a:r>
              <a:rPr lang="en-GB" dirty="0">
                <a:effectLst/>
                <a:latin typeface="Helvetica Neue" panose="02000503000000020004" pitchFamily="2" charset="0"/>
              </a:rPr>
              <a:t>Extensions, terminal, </a:t>
            </a:r>
            <a:r>
              <a:rPr lang="en-GB" dirty="0" err="1">
                <a:effectLst/>
                <a:latin typeface="Helvetica Neue" panose="02000503000000020004" pitchFamily="2" charset="0"/>
              </a:rPr>
              <a:t>cPU</a:t>
            </a:r>
            <a:r>
              <a:rPr lang="en-GB" dirty="0">
                <a:effectLst/>
                <a:latin typeface="Helvetica Neue" panose="02000503000000020004" pitchFamily="2" charset="0"/>
              </a:rPr>
              <a:t>, RAM, GPU, memory, transistors</a:t>
            </a:r>
          </a:p>
          <a:p>
            <a:r>
              <a:rPr lang="en-GB" dirty="0">
                <a:effectLst/>
                <a:latin typeface="Helvetica Neue" panose="02000503000000020004" pitchFamily="2" charset="0"/>
              </a:rPr>
              <a:t>Maybe visualise how all the departments disciplines are involved</a:t>
            </a:r>
          </a:p>
          <a:p>
            <a:r>
              <a:rPr lang="en-GB" dirty="0">
                <a:effectLst/>
                <a:latin typeface="Helvetica Neue" panose="02000503000000020004" pitchFamily="2" charset="0"/>
              </a:rPr>
              <a:t>Tools in course:</a:t>
            </a:r>
          </a:p>
          <a:p>
            <a:r>
              <a:rPr lang="en-GB" dirty="0">
                <a:effectLst/>
                <a:latin typeface="Helvetica Neue" panose="02000503000000020004" pitchFamily="2" charset="0"/>
              </a:rPr>
              <a:t>Environments</a:t>
            </a:r>
          </a:p>
        </p:txBody>
      </p:sp>
      <p:sp>
        <p:nvSpPr>
          <p:cNvPr id="4" name="Slide Number Placeholder 3"/>
          <p:cNvSpPr>
            <a:spLocks noGrp="1"/>
          </p:cNvSpPr>
          <p:nvPr>
            <p:ph type="sldNum" sz="quarter" idx="5"/>
          </p:nvPr>
        </p:nvSpPr>
        <p:spPr/>
        <p:txBody>
          <a:bodyPr/>
          <a:lstStyle/>
          <a:p>
            <a:fld id="{C723D110-B33C-3E49-B5DC-7F1369944E63}" type="slidenum">
              <a:rPr lang="en-US" smtClean="0"/>
              <a:t>26</a:t>
            </a:fld>
            <a:endParaRPr lang="en-US"/>
          </a:p>
        </p:txBody>
      </p:sp>
    </p:spTree>
    <p:extLst>
      <p:ext uri="{BB962C8B-B14F-4D97-AF65-F5344CB8AC3E}">
        <p14:creationId xmlns:p14="http://schemas.microsoft.com/office/powerpoint/2010/main" val="33341165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talk a little bit more about assembly code vs machine code next </a:t>
            </a:r>
            <a:r>
              <a:rPr lang="en-US" dirty="0" err="1"/>
              <a:t>lexture</a:t>
            </a:r>
            <a:r>
              <a:rPr lang="en-US" dirty="0"/>
              <a:t>, but it’s really not important for the sake of this course.</a:t>
            </a:r>
          </a:p>
          <a:p>
            <a:endParaRPr lang="en-US" dirty="0"/>
          </a:p>
          <a:p>
            <a:r>
              <a:rPr lang="en-US" dirty="0"/>
              <a:t>There’s a reason we are teaching in Python</a:t>
            </a:r>
          </a:p>
        </p:txBody>
      </p:sp>
      <p:sp>
        <p:nvSpPr>
          <p:cNvPr id="4" name="Slide Number Placeholder 3"/>
          <p:cNvSpPr>
            <a:spLocks noGrp="1"/>
          </p:cNvSpPr>
          <p:nvPr>
            <p:ph type="sldNum" sz="quarter" idx="5"/>
          </p:nvPr>
        </p:nvSpPr>
        <p:spPr/>
        <p:txBody>
          <a:bodyPr/>
          <a:lstStyle/>
          <a:p>
            <a:fld id="{60DE5AB9-664F-C84D-A262-A8FBD7267343}" type="slidenum">
              <a:rPr lang="en-US" smtClean="0"/>
              <a:t>28</a:t>
            </a:fld>
            <a:endParaRPr lang="en-US"/>
          </a:p>
        </p:txBody>
      </p:sp>
    </p:spTree>
    <p:extLst>
      <p:ext uri="{BB962C8B-B14F-4D97-AF65-F5344CB8AC3E}">
        <p14:creationId xmlns:p14="http://schemas.microsoft.com/office/powerpoint/2010/main" val="29836279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Assembly code on the left, you definitely don’t need to know what that does, but you can see based on the comments on the right, that there’s only 1 very simple step per line.  Whether that’s read, store I, read, store J, load I, load J, compare, all of these steps could have been done in a line or two of python code.  And then you’ll see how it converts to machine code.  The most basic form of code that the hardware on your computer is using, just 0s and 1s.  You don’t necessarily need to know this, but does anyone know what the 0s and 1s represent? </a:t>
            </a:r>
          </a:p>
          <a:p>
            <a:endParaRPr lang="en-US" dirty="0"/>
          </a:p>
          <a:p>
            <a:r>
              <a:rPr lang="en-US" dirty="0"/>
              <a:t>Basic code for off and on, switches in the electrical hardware, turning on and off, depending on the 0 or 1, that creates the electrical signal to produce the output you want. But this may as well look like the matrix code for a lot of us.   This is why we use a programming language like Python.   We can take something in code we can easily write and understand, and turn that into a series of electrical signals that our computer produces to create an output we want.</a:t>
            </a:r>
          </a:p>
        </p:txBody>
      </p:sp>
      <p:sp>
        <p:nvSpPr>
          <p:cNvPr id="4" name="Slide Number Placeholder 3"/>
          <p:cNvSpPr>
            <a:spLocks noGrp="1"/>
          </p:cNvSpPr>
          <p:nvPr>
            <p:ph type="sldNum" sz="quarter" idx="5"/>
          </p:nvPr>
        </p:nvSpPr>
        <p:spPr/>
        <p:txBody>
          <a:bodyPr/>
          <a:lstStyle/>
          <a:p>
            <a:fld id="{C723D110-B33C-3E49-B5DC-7F1369944E63}" type="slidenum">
              <a:rPr lang="en-US" smtClean="0"/>
              <a:t>29</a:t>
            </a:fld>
            <a:endParaRPr lang="en-US"/>
          </a:p>
        </p:txBody>
      </p:sp>
    </p:spTree>
    <p:extLst>
      <p:ext uri="{BB962C8B-B14F-4D97-AF65-F5344CB8AC3E}">
        <p14:creationId xmlns:p14="http://schemas.microsoft.com/office/powerpoint/2010/main" val="42799925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Coming full circle back to our initial discussion about parts of a computer and CPU</a:t>
            </a:r>
          </a:p>
          <a:p>
            <a:endParaRPr lang="en-CA" dirty="0"/>
          </a:p>
          <a:p>
            <a:r>
              <a:rPr lang="en-CA" dirty="0"/>
              <a:t>These transistors are made from rare  silicon, are we are fully dependent on our mining engineers to extract and purify silicon.</a:t>
            </a:r>
          </a:p>
        </p:txBody>
      </p:sp>
      <p:sp>
        <p:nvSpPr>
          <p:cNvPr id="4" name="Slide Number Placeholder 3"/>
          <p:cNvSpPr>
            <a:spLocks noGrp="1"/>
          </p:cNvSpPr>
          <p:nvPr>
            <p:ph type="sldNum" sz="quarter" idx="5"/>
          </p:nvPr>
        </p:nvSpPr>
        <p:spPr/>
        <p:txBody>
          <a:bodyPr/>
          <a:lstStyle/>
          <a:p>
            <a:fld id="{C723D110-B33C-3E49-B5DC-7F1369944E63}" type="slidenum">
              <a:rPr lang="en-US" smtClean="0"/>
              <a:t>30</a:t>
            </a:fld>
            <a:endParaRPr lang="en-US"/>
          </a:p>
        </p:txBody>
      </p:sp>
    </p:spTree>
    <p:extLst>
      <p:ext uri="{BB962C8B-B14F-4D97-AF65-F5344CB8AC3E}">
        <p14:creationId xmlns:p14="http://schemas.microsoft.com/office/powerpoint/2010/main" val="5997488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effectLst/>
                <a:latin typeface="Helvetica Neue" panose="02000503000000020004" pitchFamily="2" charset="0"/>
              </a:rPr>
              <a:t>Historical figures, history of computer</a:t>
            </a:r>
          </a:p>
          <a:p>
            <a:r>
              <a:rPr lang="en-GB" dirty="0">
                <a:effectLst/>
                <a:latin typeface="Helvetica Neue" panose="02000503000000020004" pitchFamily="2" charset="0"/>
              </a:rPr>
              <a:t>Extensions, terminal, </a:t>
            </a:r>
            <a:r>
              <a:rPr lang="en-GB" dirty="0" err="1">
                <a:effectLst/>
                <a:latin typeface="Helvetica Neue" panose="02000503000000020004" pitchFamily="2" charset="0"/>
              </a:rPr>
              <a:t>cPU</a:t>
            </a:r>
            <a:r>
              <a:rPr lang="en-GB" dirty="0">
                <a:effectLst/>
                <a:latin typeface="Helvetica Neue" panose="02000503000000020004" pitchFamily="2" charset="0"/>
              </a:rPr>
              <a:t>, RAM, GPU, memory, transistors</a:t>
            </a:r>
          </a:p>
          <a:p>
            <a:r>
              <a:rPr lang="en-GB" dirty="0">
                <a:effectLst/>
                <a:latin typeface="Helvetica Neue" panose="02000503000000020004" pitchFamily="2" charset="0"/>
              </a:rPr>
              <a:t>Maybe visualise how all the departments disciplines are involved</a:t>
            </a:r>
          </a:p>
          <a:p>
            <a:r>
              <a:rPr lang="en-GB" dirty="0">
                <a:effectLst/>
                <a:latin typeface="Helvetica Neue" panose="02000503000000020004" pitchFamily="2" charset="0"/>
              </a:rPr>
              <a:t>Tools in course:</a:t>
            </a:r>
          </a:p>
          <a:p>
            <a:r>
              <a:rPr lang="en-GB" dirty="0">
                <a:effectLst/>
                <a:latin typeface="Helvetica Neue" panose="02000503000000020004" pitchFamily="2" charset="0"/>
              </a:rPr>
              <a:t>Anaconda</a:t>
            </a:r>
          </a:p>
          <a:p>
            <a:r>
              <a:rPr lang="en-GB" dirty="0" err="1">
                <a:effectLst/>
                <a:latin typeface="Helvetica Neue" panose="02000503000000020004" pitchFamily="2" charset="0"/>
              </a:rPr>
              <a:t>Jupyter</a:t>
            </a:r>
            <a:r>
              <a:rPr lang="en-GB" dirty="0">
                <a:effectLst/>
                <a:latin typeface="Helvetica Neue" panose="02000503000000020004" pitchFamily="2" charset="0"/>
              </a:rPr>
              <a:t> </a:t>
            </a:r>
          </a:p>
          <a:p>
            <a:r>
              <a:rPr lang="en-GB" dirty="0">
                <a:effectLst/>
                <a:latin typeface="Helvetica Neue" panose="02000503000000020004" pitchFamily="2" charset="0"/>
              </a:rPr>
              <a:t>Environments</a:t>
            </a:r>
          </a:p>
          <a:p>
            <a:r>
              <a:rPr lang="en-GB" dirty="0">
                <a:effectLst/>
                <a:latin typeface="Helvetica Neue" panose="02000503000000020004" pitchFamily="2" charset="0"/>
              </a:rPr>
              <a:t>Shortcuts on </a:t>
            </a:r>
            <a:r>
              <a:rPr lang="en-GB" dirty="0" err="1">
                <a:effectLst/>
                <a:latin typeface="Helvetica Neue" panose="02000503000000020004" pitchFamily="2" charset="0"/>
              </a:rPr>
              <a:t>Jupyter</a:t>
            </a:r>
            <a:r>
              <a:rPr lang="en-GB" dirty="0">
                <a:effectLst/>
                <a:latin typeface="Helvetica Neue" panose="02000503000000020004" pitchFamily="2" charset="0"/>
              </a:rPr>
              <a:t> (shift enter) markdown etc.</a:t>
            </a:r>
          </a:p>
          <a:p>
            <a:r>
              <a:rPr lang="en-GB" dirty="0">
                <a:effectLst/>
                <a:latin typeface="Helvetica Neue" panose="02000503000000020004" pitchFamily="2" charset="0"/>
              </a:rPr>
              <a:t>Cells are linked, variables common across cells</a:t>
            </a:r>
          </a:p>
          <a:p>
            <a:r>
              <a:rPr lang="en-GB" dirty="0">
                <a:effectLst/>
                <a:latin typeface="Helvetica Neue" panose="02000503000000020004" pitchFamily="2" charset="0"/>
              </a:rPr>
              <a:t>Update cells down doesn’t update cells above</a:t>
            </a:r>
          </a:p>
          <a:p>
            <a:r>
              <a:rPr lang="en-GB" dirty="0">
                <a:effectLst/>
                <a:latin typeface="Helvetica Neue" panose="02000503000000020004" pitchFamily="2" charset="0"/>
              </a:rPr>
              <a:t>Kernel restarting</a:t>
            </a:r>
          </a:p>
          <a:p>
            <a:r>
              <a:rPr lang="en-GB" dirty="0">
                <a:effectLst/>
                <a:latin typeface="Helvetica Neue" panose="02000503000000020004" pitchFamily="2" charset="0"/>
              </a:rPr>
              <a:t>Clear output and variables</a:t>
            </a:r>
          </a:p>
        </p:txBody>
      </p:sp>
      <p:sp>
        <p:nvSpPr>
          <p:cNvPr id="4" name="Slide Number Placeholder 3"/>
          <p:cNvSpPr>
            <a:spLocks noGrp="1"/>
          </p:cNvSpPr>
          <p:nvPr>
            <p:ph type="sldNum" sz="quarter" idx="5"/>
          </p:nvPr>
        </p:nvSpPr>
        <p:spPr/>
        <p:txBody>
          <a:bodyPr/>
          <a:lstStyle/>
          <a:p>
            <a:fld id="{C723D110-B33C-3E49-B5DC-7F1369944E63}" type="slidenum">
              <a:rPr lang="en-US" smtClean="0"/>
              <a:t>31</a:t>
            </a:fld>
            <a:endParaRPr lang="en-US"/>
          </a:p>
        </p:txBody>
      </p:sp>
    </p:spTree>
    <p:extLst>
      <p:ext uri="{BB962C8B-B14F-4D97-AF65-F5344CB8AC3E}">
        <p14:creationId xmlns:p14="http://schemas.microsoft.com/office/powerpoint/2010/main" val="39666947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3D110-B33C-3E49-B5DC-7F1369944E63}" type="slidenum">
              <a:rPr lang="en-US" smtClean="0"/>
              <a:t>33</a:t>
            </a:fld>
            <a:endParaRPr lang="en-US"/>
          </a:p>
        </p:txBody>
      </p:sp>
    </p:spTree>
    <p:extLst>
      <p:ext uri="{BB962C8B-B14F-4D97-AF65-F5344CB8AC3E}">
        <p14:creationId xmlns:p14="http://schemas.microsoft.com/office/powerpoint/2010/main" val="4712170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CFC0A6-C05F-7243-B6A2-7907C8B063E6}" type="slidenum">
              <a:rPr lang="en-US" smtClean="0"/>
              <a:t>34</a:t>
            </a:fld>
            <a:endParaRPr lang="en-US"/>
          </a:p>
        </p:txBody>
      </p:sp>
    </p:spTree>
    <p:extLst>
      <p:ext uri="{BB962C8B-B14F-4D97-AF65-F5344CB8AC3E}">
        <p14:creationId xmlns:p14="http://schemas.microsoft.com/office/powerpoint/2010/main" val="6621461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CFC0A6-C05F-7243-B6A2-7907C8B063E6}" type="slidenum">
              <a:rPr lang="en-US" smtClean="0"/>
              <a:t>35</a:t>
            </a:fld>
            <a:endParaRPr lang="en-US"/>
          </a:p>
        </p:txBody>
      </p:sp>
    </p:spTree>
    <p:extLst>
      <p:ext uri="{BB962C8B-B14F-4D97-AF65-F5344CB8AC3E}">
        <p14:creationId xmlns:p14="http://schemas.microsoft.com/office/powerpoint/2010/main" val="5295958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3D110-B33C-3E49-B5DC-7F1369944E63}" type="slidenum">
              <a:rPr lang="en-US" smtClean="0"/>
              <a:t>2</a:t>
            </a:fld>
            <a:endParaRPr lang="en-US"/>
          </a:p>
        </p:txBody>
      </p:sp>
    </p:spTree>
    <p:extLst>
      <p:ext uri="{BB962C8B-B14F-4D97-AF65-F5344CB8AC3E}">
        <p14:creationId xmlns:p14="http://schemas.microsoft.com/office/powerpoint/2010/main" val="11434884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effectLst/>
                <a:latin typeface="Helvetica Neue" panose="02000503000000020004" pitchFamily="2" charset="0"/>
              </a:rPr>
              <a:t>Goes into more detail in next slides</a:t>
            </a:r>
          </a:p>
          <a:p>
            <a:endParaRPr lang="en-GB" dirty="0">
              <a:effectLst/>
              <a:latin typeface="Helvetica Neue" panose="02000503000000020004" pitchFamily="2" charset="0"/>
            </a:endParaRPr>
          </a:p>
        </p:txBody>
      </p:sp>
      <p:sp>
        <p:nvSpPr>
          <p:cNvPr id="4" name="Slide Number Placeholder 3"/>
          <p:cNvSpPr>
            <a:spLocks noGrp="1"/>
          </p:cNvSpPr>
          <p:nvPr>
            <p:ph type="sldNum" sz="quarter" idx="5"/>
          </p:nvPr>
        </p:nvSpPr>
        <p:spPr/>
        <p:txBody>
          <a:bodyPr/>
          <a:lstStyle/>
          <a:p>
            <a:fld id="{C723D110-B33C-3E49-B5DC-7F1369944E63}" type="slidenum">
              <a:rPr lang="en-US" smtClean="0"/>
              <a:t>6</a:t>
            </a:fld>
            <a:endParaRPr lang="en-US"/>
          </a:p>
        </p:txBody>
      </p:sp>
    </p:spTree>
    <p:extLst>
      <p:ext uri="{BB962C8B-B14F-4D97-AF65-F5344CB8AC3E}">
        <p14:creationId xmlns:p14="http://schemas.microsoft.com/office/powerpoint/2010/main" val="29992524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723D110-B33C-3E49-B5DC-7F1369944E63}" type="slidenum">
              <a:rPr lang="en-US" smtClean="0"/>
              <a:t>10</a:t>
            </a:fld>
            <a:endParaRPr lang="en-US"/>
          </a:p>
        </p:txBody>
      </p:sp>
    </p:spTree>
    <p:extLst>
      <p:ext uri="{BB962C8B-B14F-4D97-AF65-F5344CB8AC3E}">
        <p14:creationId xmlns:p14="http://schemas.microsoft.com/office/powerpoint/2010/main" val="29225982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Anaconda comes with some built-in, Spyder, VS Code, PyCharm - </a:t>
            </a:r>
            <a:r>
              <a:rPr lang="en-CA" dirty="0" err="1"/>
              <a:t>recommiending</a:t>
            </a:r>
            <a:r>
              <a:rPr lang="en-CA" dirty="0"/>
              <a:t> PyCharm</a:t>
            </a:r>
          </a:p>
          <a:p>
            <a:endParaRPr lang="en-CA" dirty="0"/>
          </a:p>
          <a:p>
            <a:r>
              <a:rPr lang="en-CA" dirty="0" err="1"/>
              <a:t>Poycharm</a:t>
            </a:r>
            <a:r>
              <a:rPr lang="en-CA" dirty="0"/>
              <a:t> Professional VS Community</a:t>
            </a:r>
          </a:p>
        </p:txBody>
      </p:sp>
      <p:sp>
        <p:nvSpPr>
          <p:cNvPr id="4" name="Slide Number Placeholder 3"/>
          <p:cNvSpPr>
            <a:spLocks noGrp="1"/>
          </p:cNvSpPr>
          <p:nvPr>
            <p:ph type="sldNum" sz="quarter" idx="5"/>
          </p:nvPr>
        </p:nvSpPr>
        <p:spPr/>
        <p:txBody>
          <a:bodyPr/>
          <a:lstStyle/>
          <a:p>
            <a:fld id="{C723D110-B33C-3E49-B5DC-7F1369944E63}" type="slidenum">
              <a:rPr lang="en-US" smtClean="0"/>
              <a:t>12</a:t>
            </a:fld>
            <a:endParaRPr lang="en-US"/>
          </a:p>
        </p:txBody>
      </p:sp>
    </p:spTree>
    <p:extLst>
      <p:ext uri="{BB962C8B-B14F-4D97-AF65-F5344CB8AC3E}">
        <p14:creationId xmlns:p14="http://schemas.microsoft.com/office/powerpoint/2010/main" val="7994727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effectLst/>
                <a:latin typeface="Helvetica Neue" panose="02000503000000020004" pitchFamily="2" charset="0"/>
              </a:rPr>
              <a:t>Moving on from PyCharm to </a:t>
            </a:r>
            <a:r>
              <a:rPr lang="en-GB" dirty="0" err="1">
                <a:effectLst/>
                <a:latin typeface="Helvetica Neue" panose="02000503000000020004" pitchFamily="2" charset="0"/>
              </a:rPr>
              <a:t>Jupyter</a:t>
            </a:r>
            <a:endParaRPr lang="en-GB" dirty="0">
              <a:effectLst/>
              <a:latin typeface="Helvetica Neue" panose="02000503000000020004" pitchFamily="2" charset="0"/>
            </a:endParaRPr>
          </a:p>
        </p:txBody>
      </p:sp>
      <p:sp>
        <p:nvSpPr>
          <p:cNvPr id="4" name="Slide Number Placeholder 3"/>
          <p:cNvSpPr>
            <a:spLocks noGrp="1"/>
          </p:cNvSpPr>
          <p:nvPr>
            <p:ph type="sldNum" sz="quarter" idx="5"/>
          </p:nvPr>
        </p:nvSpPr>
        <p:spPr/>
        <p:txBody>
          <a:bodyPr/>
          <a:lstStyle/>
          <a:p>
            <a:fld id="{C723D110-B33C-3E49-B5DC-7F1369944E63}" type="slidenum">
              <a:rPr lang="en-US" smtClean="0"/>
              <a:t>18</a:t>
            </a:fld>
            <a:endParaRPr lang="en-US"/>
          </a:p>
        </p:txBody>
      </p:sp>
    </p:spTree>
    <p:extLst>
      <p:ext uri="{BB962C8B-B14F-4D97-AF65-F5344CB8AC3E}">
        <p14:creationId xmlns:p14="http://schemas.microsoft.com/office/powerpoint/2010/main" val="38945823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If you can’t get this working RIGHT NOW, don’t stress, use the </a:t>
            </a:r>
            <a:r>
              <a:rPr lang="en-CA" dirty="0" err="1"/>
              <a:t>jupyter</a:t>
            </a:r>
            <a:r>
              <a:rPr lang="en-CA" dirty="0"/>
              <a:t> hub link today and follow along.</a:t>
            </a:r>
          </a:p>
          <a:p>
            <a:endParaRPr lang="en-CA" dirty="0"/>
          </a:p>
        </p:txBody>
      </p:sp>
      <p:sp>
        <p:nvSpPr>
          <p:cNvPr id="4" name="Slide Number Placeholder 3"/>
          <p:cNvSpPr>
            <a:spLocks noGrp="1"/>
          </p:cNvSpPr>
          <p:nvPr>
            <p:ph type="sldNum" sz="quarter" idx="5"/>
          </p:nvPr>
        </p:nvSpPr>
        <p:spPr/>
        <p:txBody>
          <a:bodyPr/>
          <a:lstStyle/>
          <a:p>
            <a:fld id="{C723D110-B33C-3E49-B5DC-7F1369944E63}" type="slidenum">
              <a:rPr lang="en-US" smtClean="0"/>
              <a:t>19</a:t>
            </a:fld>
            <a:endParaRPr lang="en-US"/>
          </a:p>
        </p:txBody>
      </p:sp>
    </p:spTree>
    <p:extLst>
      <p:ext uri="{BB962C8B-B14F-4D97-AF65-F5344CB8AC3E}">
        <p14:creationId xmlns:p14="http://schemas.microsoft.com/office/powerpoint/2010/main" val="21328829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723D110-B33C-3E49-B5DC-7F1369944E63}" type="slidenum">
              <a:rPr lang="en-US" smtClean="0"/>
              <a:t>20</a:t>
            </a:fld>
            <a:endParaRPr lang="en-US"/>
          </a:p>
        </p:txBody>
      </p:sp>
    </p:spTree>
    <p:extLst>
      <p:ext uri="{BB962C8B-B14F-4D97-AF65-F5344CB8AC3E}">
        <p14:creationId xmlns:p14="http://schemas.microsoft.com/office/powerpoint/2010/main" val="19556406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first breakout coding session that we’ll do together.  We’re going to do this a few times today, so keep the notebook open, and get used to this, because we’re going to do it a lot this semester.  We will usually have active breakout sessions in lecture, but for now it will be slightly more guided, so I can show you what Python coding looks like.</a:t>
            </a:r>
          </a:p>
        </p:txBody>
      </p:sp>
      <p:sp>
        <p:nvSpPr>
          <p:cNvPr id="4" name="Slide Number Placeholder 3"/>
          <p:cNvSpPr>
            <a:spLocks noGrp="1"/>
          </p:cNvSpPr>
          <p:nvPr>
            <p:ph type="sldNum" sz="quarter" idx="5"/>
          </p:nvPr>
        </p:nvSpPr>
        <p:spPr/>
        <p:txBody>
          <a:bodyPr/>
          <a:lstStyle/>
          <a:p>
            <a:fld id="{C723D110-B33C-3E49-B5DC-7F1369944E63}" type="slidenum">
              <a:rPr lang="en-US" smtClean="0"/>
              <a:t>23</a:t>
            </a:fld>
            <a:endParaRPr lang="en-US"/>
          </a:p>
        </p:txBody>
      </p:sp>
    </p:spTree>
    <p:extLst>
      <p:ext uri="{BB962C8B-B14F-4D97-AF65-F5344CB8AC3E}">
        <p14:creationId xmlns:p14="http://schemas.microsoft.com/office/powerpoint/2010/main" val="42210985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0E9A4-6E61-4AF5-9711-A3D313611356}"/>
              </a:ext>
            </a:extLst>
          </p:cNvPr>
          <p:cNvSpPr>
            <a:spLocks noGrp="1"/>
          </p:cNvSpPr>
          <p:nvPr>
            <p:ph type="ctrTitle"/>
          </p:nvPr>
        </p:nvSpPr>
        <p:spPr>
          <a:xfrm>
            <a:off x="335947" y="2409479"/>
            <a:ext cx="11391065" cy="893580"/>
          </a:xfrm>
        </p:spPr>
        <p:txBody>
          <a:bodyPr anchor="b">
            <a:normAutofit/>
          </a:bodyPr>
          <a:lstStyle>
            <a:lvl1pPr algn="l">
              <a:defRPr sz="4800">
                <a:solidFill>
                  <a:srgbClr val="FFFFFF"/>
                </a:solidFill>
              </a:defRPr>
            </a:lvl1pPr>
          </a:lstStyle>
          <a:p>
            <a:r>
              <a:rPr lang="en-US"/>
              <a:t>Click to edit Master title style</a:t>
            </a:r>
            <a:endParaRPr lang="en-CA" dirty="0"/>
          </a:p>
        </p:txBody>
      </p:sp>
      <p:sp>
        <p:nvSpPr>
          <p:cNvPr id="3" name="Subtitle 2">
            <a:extLst>
              <a:ext uri="{FF2B5EF4-FFF2-40B4-BE49-F238E27FC236}">
                <a16:creationId xmlns:a16="http://schemas.microsoft.com/office/drawing/2014/main" id="{959B255B-D275-45F6-ACB5-BBD491BB4ADD}"/>
              </a:ext>
            </a:extLst>
          </p:cNvPr>
          <p:cNvSpPr>
            <a:spLocks noGrp="1"/>
          </p:cNvSpPr>
          <p:nvPr>
            <p:ph type="subTitle" idx="1"/>
          </p:nvPr>
        </p:nvSpPr>
        <p:spPr>
          <a:xfrm>
            <a:off x="335947" y="3848999"/>
            <a:ext cx="11391065" cy="1655762"/>
          </a:xfrm>
          <a:prstGeom prst="rect">
            <a:avLst/>
          </a:prstGeom>
        </p:spPr>
        <p:txBody>
          <a:bodyPr/>
          <a:lstStyle>
            <a:lvl1pPr marL="0" indent="0" algn="l">
              <a:buNone/>
              <a:defRPr sz="2400">
                <a:solidFill>
                  <a:srgbClr val="FFFFFF"/>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Tree>
    <p:extLst>
      <p:ext uri="{BB962C8B-B14F-4D97-AF65-F5344CB8AC3E}">
        <p14:creationId xmlns:p14="http://schemas.microsoft.com/office/powerpoint/2010/main" val="18989347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BFABF-0FF7-46A7-A3E7-B6C1EFC20E36}"/>
              </a:ext>
            </a:extLst>
          </p:cNvPr>
          <p:cNvSpPr>
            <a:spLocks noGrp="1"/>
          </p:cNvSpPr>
          <p:nvPr>
            <p:ph type="title"/>
          </p:nvPr>
        </p:nvSpPr>
        <p:spPr/>
        <p:txBody>
          <a:bodyPr/>
          <a:lstStyle>
            <a:lvl1pPr>
              <a:defRPr>
                <a:solidFill>
                  <a:srgbClr val="444445"/>
                </a:solidFill>
              </a:defRPr>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85D1B3E0-28C0-49B4-B789-CFB199546EE9}"/>
              </a:ext>
            </a:extLst>
          </p:cNvPr>
          <p:cNvSpPr>
            <a:spLocks noGrp="1"/>
          </p:cNvSpPr>
          <p:nvPr>
            <p:ph idx="1"/>
          </p:nvPr>
        </p:nvSpPr>
        <p:spPr>
          <a:xfrm>
            <a:off x="838200" y="1825624"/>
            <a:ext cx="10515600" cy="4835479"/>
          </a:xfrm>
          <a:prstGeom prst="rect">
            <a:avLst/>
          </a:prstGeom>
        </p:spPr>
        <p:txBody>
          <a:bodyPr/>
          <a:lstStyle>
            <a:lvl1pPr>
              <a:defRPr>
                <a:solidFill>
                  <a:srgbClr val="444445"/>
                </a:solidFill>
              </a:defRPr>
            </a:lvl1pPr>
            <a:lvl2pPr>
              <a:defRPr>
                <a:solidFill>
                  <a:srgbClr val="444445"/>
                </a:solidFill>
              </a:defRPr>
            </a:lvl2pPr>
            <a:lvl3pPr>
              <a:defRPr>
                <a:solidFill>
                  <a:srgbClr val="444445"/>
                </a:solidFill>
              </a:defRPr>
            </a:lvl3pPr>
            <a:lvl4pPr>
              <a:defRPr>
                <a:solidFill>
                  <a:srgbClr val="444445"/>
                </a:solidFill>
              </a:defRPr>
            </a:lvl4pPr>
            <a:lvl5pPr>
              <a:defRPr>
                <a:solidFill>
                  <a:srgbClr val="444445"/>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Tree>
    <p:extLst>
      <p:ext uri="{BB962C8B-B14F-4D97-AF65-F5344CB8AC3E}">
        <p14:creationId xmlns:p14="http://schemas.microsoft.com/office/powerpoint/2010/main" val="3979519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BFABF-0FF7-46A7-A3E7-B6C1EFC20E36}"/>
              </a:ext>
            </a:extLst>
          </p:cNvPr>
          <p:cNvSpPr>
            <a:spLocks noGrp="1"/>
          </p:cNvSpPr>
          <p:nvPr>
            <p:ph type="title"/>
          </p:nvPr>
        </p:nvSpPr>
        <p:spPr/>
        <p:txBody>
          <a:bodyPr/>
          <a:lstStyle>
            <a:lvl1pPr>
              <a:defRPr>
                <a:solidFill>
                  <a:srgbClr val="FFFFFF"/>
                </a:solidFill>
              </a:defRPr>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85D1B3E0-28C0-49B4-B789-CFB199546EE9}"/>
              </a:ext>
            </a:extLst>
          </p:cNvPr>
          <p:cNvSpPr>
            <a:spLocks noGrp="1"/>
          </p:cNvSpPr>
          <p:nvPr>
            <p:ph idx="1"/>
          </p:nvPr>
        </p:nvSpPr>
        <p:spPr>
          <a:xfrm>
            <a:off x="838200" y="1825624"/>
            <a:ext cx="10515600" cy="4835479"/>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Tree>
    <p:extLst>
      <p:ext uri="{BB962C8B-B14F-4D97-AF65-F5344CB8AC3E}">
        <p14:creationId xmlns:p14="http://schemas.microsoft.com/office/powerpoint/2010/main" val="3095697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BFABF-0FF7-46A7-A3E7-B6C1EFC20E36}"/>
              </a:ext>
            </a:extLst>
          </p:cNvPr>
          <p:cNvSpPr>
            <a:spLocks noGrp="1"/>
          </p:cNvSpPr>
          <p:nvPr>
            <p:ph type="title"/>
          </p:nvPr>
        </p:nvSpPr>
        <p:spPr/>
        <p:txBody>
          <a:bodyPr/>
          <a:lstStyle>
            <a:lvl1pPr>
              <a:defRPr>
                <a:solidFill>
                  <a:srgbClr val="FFFFFF"/>
                </a:solidFill>
              </a:defRPr>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85D1B3E0-28C0-49B4-B789-CFB199546EE9}"/>
              </a:ext>
            </a:extLst>
          </p:cNvPr>
          <p:cNvSpPr>
            <a:spLocks noGrp="1"/>
          </p:cNvSpPr>
          <p:nvPr>
            <p:ph idx="1"/>
          </p:nvPr>
        </p:nvSpPr>
        <p:spPr>
          <a:xfrm>
            <a:off x="838200" y="1825624"/>
            <a:ext cx="10515600" cy="4835479"/>
          </a:xfrm>
          <a:prstGeom prst="rect">
            <a:avLst/>
          </a:prstGeom>
        </p:spPr>
        <p:txBody>
          <a:bodyPr/>
          <a:lstStyle>
            <a:lvl1pPr>
              <a:buClr>
                <a:schemeClr val="tx1"/>
              </a:buClr>
              <a:defRPr>
                <a:solidFill>
                  <a:srgbClr val="FFFFFF"/>
                </a:solidFill>
              </a:defRPr>
            </a:lvl1pPr>
            <a:lvl2pPr>
              <a:buClr>
                <a:schemeClr val="tx1"/>
              </a:buClr>
              <a:defRPr>
                <a:solidFill>
                  <a:srgbClr val="FFFFFF"/>
                </a:solidFill>
              </a:defRPr>
            </a:lvl2pPr>
            <a:lvl3pPr>
              <a:buClr>
                <a:schemeClr val="tx1"/>
              </a:buClr>
              <a:defRPr>
                <a:solidFill>
                  <a:srgbClr val="FFFFFF"/>
                </a:solidFill>
              </a:defRPr>
            </a:lvl3pPr>
            <a:lvl4pPr>
              <a:buClr>
                <a:schemeClr val="tx1"/>
              </a:buClr>
              <a:defRPr>
                <a:solidFill>
                  <a:srgbClr val="FFFFFF"/>
                </a:solidFill>
              </a:defRPr>
            </a:lvl4pPr>
            <a:lvl5pPr>
              <a:buClr>
                <a:schemeClr val="tx1"/>
              </a:buClr>
              <a:defRPr>
                <a:solidFill>
                  <a:srgbClr val="FFFFFF"/>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spTree>
    <p:extLst>
      <p:ext uri="{BB962C8B-B14F-4D97-AF65-F5344CB8AC3E}">
        <p14:creationId xmlns:p14="http://schemas.microsoft.com/office/powerpoint/2010/main" val="401723451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D40C5A8-72D0-4B08-8FDA-49B8D1F97D4C}"/>
              </a:ext>
            </a:extLst>
          </p:cNvPr>
          <p:cNvSpPr>
            <a:spLocks noGrp="1"/>
          </p:cNvSpPr>
          <p:nvPr>
            <p:ph type="title"/>
          </p:nvPr>
        </p:nvSpPr>
        <p:spPr>
          <a:xfrm>
            <a:off x="838200" y="727514"/>
            <a:ext cx="10515600" cy="656148"/>
          </a:xfrm>
          <a:prstGeom prst="rect">
            <a:avLst/>
          </a:prstGeom>
        </p:spPr>
        <p:txBody>
          <a:bodyPr vert="horz" lIns="91440" tIns="45720" rIns="91440" bIns="45720" rtlCol="0" anchor="ctr">
            <a:normAutofit/>
          </a:bodyPr>
          <a:lstStyle/>
          <a:p>
            <a:r>
              <a:rPr lang="en-US"/>
              <a:t>Click to edit Master title style</a:t>
            </a:r>
            <a:endParaRPr lang="en-CA" dirty="0"/>
          </a:p>
        </p:txBody>
      </p:sp>
      <p:sp>
        <p:nvSpPr>
          <p:cNvPr id="3" name="Text Placeholder 2">
            <a:extLst>
              <a:ext uri="{FF2B5EF4-FFF2-40B4-BE49-F238E27FC236}">
                <a16:creationId xmlns:a16="http://schemas.microsoft.com/office/drawing/2014/main" id="{38E5D9C3-E281-4B14-8306-28D6CE33EC59}"/>
              </a:ext>
            </a:extLst>
          </p:cNvPr>
          <p:cNvSpPr>
            <a:spLocks noGrp="1"/>
          </p:cNvSpPr>
          <p:nvPr>
            <p:ph type="body" idx="1"/>
          </p:nvPr>
        </p:nvSpPr>
        <p:spPr>
          <a:xfrm>
            <a:off x="838200" y="1825624"/>
            <a:ext cx="10515600" cy="484215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spTree>
    <p:extLst>
      <p:ext uri="{BB962C8B-B14F-4D97-AF65-F5344CB8AC3E}">
        <p14:creationId xmlns:p14="http://schemas.microsoft.com/office/powerpoint/2010/main" val="2325685743"/>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23.png"/><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30.png"/><Relationship Id="rId4" Type="http://schemas.openxmlformats.org/officeDocument/2006/relationships/image" Target="../media/image29.png"/></Relationships>
</file>

<file path=ppt/slides/_rels/slide29.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33.png"/><Relationship Id="rId4" Type="http://schemas.openxmlformats.org/officeDocument/2006/relationships/image" Target="../media/image32.gif"/></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9.sv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F06F2-AC3E-484E-9926-59D4F59092CE}"/>
              </a:ext>
            </a:extLst>
          </p:cNvPr>
          <p:cNvSpPr>
            <a:spLocks noGrp="1"/>
          </p:cNvSpPr>
          <p:nvPr>
            <p:ph type="ctrTitle"/>
          </p:nvPr>
        </p:nvSpPr>
        <p:spPr/>
        <p:txBody>
          <a:bodyPr>
            <a:normAutofit/>
          </a:bodyPr>
          <a:lstStyle/>
          <a:p>
            <a:r>
              <a:rPr lang="en-US" dirty="0"/>
              <a:t>The Coding Toolbox</a:t>
            </a:r>
            <a:r>
              <a:rPr lang="en-US" dirty="0">
                <a:solidFill>
                  <a:schemeClr val="accent1"/>
                </a:solidFill>
              </a:rPr>
              <a:t>.</a:t>
            </a:r>
          </a:p>
        </p:txBody>
      </p:sp>
      <p:sp>
        <p:nvSpPr>
          <p:cNvPr id="3" name="Subtitle 2">
            <a:extLst>
              <a:ext uri="{FF2B5EF4-FFF2-40B4-BE49-F238E27FC236}">
                <a16:creationId xmlns:a16="http://schemas.microsoft.com/office/drawing/2014/main" id="{99B07687-F068-40FC-84A1-E7860490CACD}"/>
              </a:ext>
            </a:extLst>
          </p:cNvPr>
          <p:cNvSpPr>
            <a:spLocks noGrp="1"/>
          </p:cNvSpPr>
          <p:nvPr>
            <p:ph type="subTitle" idx="1"/>
          </p:nvPr>
        </p:nvSpPr>
        <p:spPr/>
        <p:txBody>
          <a:bodyPr/>
          <a:lstStyle/>
          <a:p>
            <a:r>
              <a:rPr lang="en-US" b="1" dirty="0"/>
              <a:t>Week </a:t>
            </a:r>
            <a:r>
              <a:rPr lang="en-US" b="1" dirty="0">
                <a:solidFill>
                  <a:schemeClr val="accent6"/>
                </a:solidFill>
              </a:rPr>
              <a:t>1</a:t>
            </a:r>
            <a:r>
              <a:rPr lang="en-US" b="1" dirty="0"/>
              <a:t> </a:t>
            </a:r>
            <a:r>
              <a:rPr lang="en-US" dirty="0">
                <a:solidFill>
                  <a:schemeClr val="accent2"/>
                </a:solidFill>
              </a:rPr>
              <a:t>|</a:t>
            </a:r>
            <a:r>
              <a:rPr lang="en-US" dirty="0"/>
              <a:t> Lecture </a:t>
            </a:r>
            <a:r>
              <a:rPr lang="en-US" dirty="0">
                <a:solidFill>
                  <a:schemeClr val="accent6"/>
                </a:solidFill>
              </a:rPr>
              <a:t>2 </a:t>
            </a:r>
            <a:r>
              <a:rPr lang="en-US" dirty="0">
                <a:solidFill>
                  <a:schemeClr val="accent1"/>
                </a:solidFill>
              </a:rPr>
              <a:t>(</a:t>
            </a:r>
            <a:r>
              <a:rPr lang="en-US" dirty="0">
                <a:solidFill>
                  <a:schemeClr val="accent6"/>
                </a:solidFill>
              </a:rPr>
              <a:t>1</a:t>
            </a:r>
            <a:r>
              <a:rPr lang="en-US" dirty="0"/>
              <a:t>.</a:t>
            </a:r>
            <a:r>
              <a:rPr lang="en-US" dirty="0">
                <a:solidFill>
                  <a:schemeClr val="accent6"/>
                </a:solidFill>
              </a:rPr>
              <a:t>2</a:t>
            </a:r>
            <a:r>
              <a:rPr lang="en-US" dirty="0">
                <a:solidFill>
                  <a:schemeClr val="accent1"/>
                </a:solidFill>
              </a:rPr>
              <a:t>)</a:t>
            </a:r>
          </a:p>
        </p:txBody>
      </p:sp>
      <p:sp>
        <p:nvSpPr>
          <p:cNvPr id="4" name="TextBox 3">
            <a:extLst>
              <a:ext uri="{FF2B5EF4-FFF2-40B4-BE49-F238E27FC236}">
                <a16:creationId xmlns:a16="http://schemas.microsoft.com/office/drawing/2014/main" id="{9358C217-E03C-80FB-E2BD-A91BD7E7550A}"/>
              </a:ext>
            </a:extLst>
          </p:cNvPr>
          <p:cNvSpPr txBox="1"/>
          <p:nvPr/>
        </p:nvSpPr>
        <p:spPr>
          <a:xfrm>
            <a:off x="335947" y="4741015"/>
            <a:ext cx="5164560" cy="175432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wrap="square" rtlCol="0">
            <a:spAutoFit/>
          </a:bodyPr>
          <a:lstStyle/>
          <a:p>
            <a:pPr algn="ctr"/>
            <a:r>
              <a:rPr lang="en-CA" b="1" dirty="0"/>
              <a:t>Upcoming:</a:t>
            </a:r>
          </a:p>
          <a:p>
            <a:pPr algn="ctr"/>
            <a:endParaRPr lang="en-CA" dirty="0"/>
          </a:p>
          <a:p>
            <a:pPr marL="285750" indent="-285750">
              <a:buFont typeface="Arial" panose="020B0604020202020204" pitchFamily="34" charset="0"/>
              <a:buChar char="•"/>
            </a:pPr>
            <a:r>
              <a:rPr lang="en-CA" dirty="0"/>
              <a:t>Lab 1 released Wednesday AM</a:t>
            </a:r>
          </a:p>
          <a:p>
            <a:pPr marL="285750" indent="-285750">
              <a:buFont typeface="Arial" panose="020B0604020202020204" pitchFamily="34" charset="0"/>
              <a:buChar char="•"/>
            </a:pPr>
            <a:r>
              <a:rPr lang="en-CA" dirty="0"/>
              <a:t>Reflection 1 released Thursday at 11 AM</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Practical/Lab section – Friday 1-4 PM</a:t>
            </a:r>
          </a:p>
        </p:txBody>
      </p:sp>
      <p:pic>
        <p:nvPicPr>
          <p:cNvPr id="6" name="Picture 5" descr="A comic strip of stick figures&#10;&#10;Description automatically generated">
            <a:extLst>
              <a:ext uri="{FF2B5EF4-FFF2-40B4-BE49-F238E27FC236}">
                <a16:creationId xmlns:a16="http://schemas.microsoft.com/office/drawing/2014/main" id="{177C725E-8063-75E0-F959-B1C0CB4B56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71138" y="1009449"/>
            <a:ext cx="4484915" cy="5090985"/>
          </a:xfrm>
          <a:prstGeom prst="rect">
            <a:avLst/>
          </a:prstGeom>
        </p:spPr>
      </p:pic>
    </p:spTree>
    <p:extLst>
      <p:ext uri="{BB962C8B-B14F-4D97-AF65-F5344CB8AC3E}">
        <p14:creationId xmlns:p14="http://schemas.microsoft.com/office/powerpoint/2010/main" val="32806432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0F959-44F5-F89B-0EBB-C5A4668791F4}"/>
              </a:ext>
            </a:extLst>
          </p:cNvPr>
          <p:cNvSpPr>
            <a:spLocks noGrp="1"/>
          </p:cNvSpPr>
          <p:nvPr>
            <p:ph type="title"/>
          </p:nvPr>
        </p:nvSpPr>
        <p:spPr/>
        <p:txBody>
          <a:bodyPr>
            <a:normAutofit fontScale="90000"/>
          </a:bodyPr>
          <a:lstStyle/>
          <a:p>
            <a:r>
              <a:rPr lang="en-CA" dirty="0"/>
              <a:t>Feeling Confused?</a:t>
            </a:r>
          </a:p>
        </p:txBody>
      </p:sp>
      <p:sp>
        <p:nvSpPr>
          <p:cNvPr id="3" name="Content Placeholder 2">
            <a:extLst>
              <a:ext uri="{FF2B5EF4-FFF2-40B4-BE49-F238E27FC236}">
                <a16:creationId xmlns:a16="http://schemas.microsoft.com/office/drawing/2014/main" id="{B51D3757-F9B8-4C11-AB0A-1EED09666BD0}"/>
              </a:ext>
            </a:extLst>
          </p:cNvPr>
          <p:cNvSpPr>
            <a:spLocks noGrp="1"/>
          </p:cNvSpPr>
          <p:nvPr>
            <p:ph idx="1"/>
          </p:nvPr>
        </p:nvSpPr>
        <p:spPr>
          <a:xfrm>
            <a:off x="721800" y="1564366"/>
            <a:ext cx="10515600" cy="4835479"/>
          </a:xfrm>
        </p:spPr>
        <p:txBody>
          <a:bodyPr/>
          <a:lstStyle/>
          <a:p>
            <a:r>
              <a:rPr lang="en-CA" dirty="0"/>
              <a:t>Modules -&gt; Course Resources -&gt; How Does That Work?</a:t>
            </a:r>
          </a:p>
        </p:txBody>
      </p:sp>
      <p:pic>
        <p:nvPicPr>
          <p:cNvPr id="4" name="Picture 3" descr="A screenshot of a computer&#10;&#10;Description automatically generated">
            <a:extLst>
              <a:ext uri="{FF2B5EF4-FFF2-40B4-BE49-F238E27FC236}">
                <a16:creationId xmlns:a16="http://schemas.microsoft.com/office/drawing/2014/main" id="{CE37C671-CBAB-B803-B02C-A6C584AF2D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3600" y="2054224"/>
            <a:ext cx="10632000" cy="4681740"/>
          </a:xfrm>
          <a:prstGeom prst="rect">
            <a:avLst/>
          </a:prstGeom>
        </p:spPr>
      </p:pic>
    </p:spTree>
    <p:extLst>
      <p:ext uri="{BB962C8B-B14F-4D97-AF65-F5344CB8AC3E}">
        <p14:creationId xmlns:p14="http://schemas.microsoft.com/office/powerpoint/2010/main" val="3295159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F9370-688D-1C69-8A09-DC89AB7D170F}"/>
              </a:ext>
            </a:extLst>
          </p:cNvPr>
          <p:cNvSpPr>
            <a:spLocks noGrp="1"/>
          </p:cNvSpPr>
          <p:nvPr>
            <p:ph type="title"/>
          </p:nvPr>
        </p:nvSpPr>
        <p:spPr/>
        <p:txBody>
          <a:bodyPr>
            <a:normAutofit fontScale="90000"/>
          </a:bodyPr>
          <a:lstStyle/>
          <a:p>
            <a:r>
              <a:rPr lang="en-CA" dirty="0"/>
              <a:t>Using an Integrated Development Environment (IDE)</a:t>
            </a:r>
          </a:p>
        </p:txBody>
      </p:sp>
      <p:sp>
        <p:nvSpPr>
          <p:cNvPr id="3" name="Content Placeholder 2">
            <a:extLst>
              <a:ext uri="{FF2B5EF4-FFF2-40B4-BE49-F238E27FC236}">
                <a16:creationId xmlns:a16="http://schemas.microsoft.com/office/drawing/2014/main" id="{43862CED-66D4-2419-C23C-F119328940F7}"/>
              </a:ext>
            </a:extLst>
          </p:cNvPr>
          <p:cNvSpPr>
            <a:spLocks noGrp="1"/>
          </p:cNvSpPr>
          <p:nvPr>
            <p:ph idx="1"/>
          </p:nvPr>
        </p:nvSpPr>
        <p:spPr/>
        <p:txBody>
          <a:bodyPr>
            <a:normAutofit fontScale="92500" lnSpcReduction="10000"/>
          </a:bodyPr>
          <a:lstStyle/>
          <a:p>
            <a:r>
              <a:rPr lang="en-CA" dirty="0"/>
              <a:t>IDEs are programs that provides tools and features to programmers in a unified environment</a:t>
            </a:r>
          </a:p>
          <a:p>
            <a:r>
              <a:rPr lang="en-CA" dirty="0"/>
              <a:t>IDEs often include:</a:t>
            </a:r>
          </a:p>
          <a:p>
            <a:pPr lvl="1"/>
            <a:r>
              <a:rPr lang="en-CA" dirty="0"/>
              <a:t>A code editor</a:t>
            </a:r>
          </a:p>
          <a:p>
            <a:pPr lvl="2"/>
            <a:r>
              <a:rPr lang="en-CA" dirty="0"/>
              <a:t>A place to type and edit code, usually with colour-coded syntax highlighting to improve readability</a:t>
            </a:r>
          </a:p>
          <a:p>
            <a:pPr lvl="1"/>
            <a:r>
              <a:rPr lang="en-CA" dirty="0"/>
              <a:t>Code compilers or interpreters</a:t>
            </a:r>
          </a:p>
          <a:p>
            <a:pPr lvl="2"/>
            <a:r>
              <a:rPr lang="en-CA" dirty="0"/>
              <a:t>Turns the readable Python code into something the machine can understand</a:t>
            </a:r>
          </a:p>
          <a:p>
            <a:pPr lvl="1"/>
            <a:r>
              <a:rPr lang="en-CA" dirty="0"/>
              <a:t>Debuggers</a:t>
            </a:r>
          </a:p>
          <a:p>
            <a:pPr lvl="2"/>
            <a:r>
              <a:rPr lang="en-CA" dirty="0"/>
              <a:t>Pause the code at pre-determined locations and go line-by-line through your code</a:t>
            </a:r>
          </a:p>
          <a:p>
            <a:pPr lvl="1"/>
            <a:r>
              <a:rPr lang="en-CA" dirty="0"/>
              <a:t>Version Control (i.e., git)</a:t>
            </a:r>
          </a:p>
          <a:p>
            <a:pPr lvl="1"/>
            <a:r>
              <a:rPr lang="en-CA" dirty="0"/>
              <a:t>Code navigation tools</a:t>
            </a:r>
          </a:p>
          <a:p>
            <a:pPr lvl="1"/>
            <a:r>
              <a:rPr lang="en-CA" dirty="0"/>
              <a:t>A Built-in terminal </a:t>
            </a:r>
          </a:p>
          <a:p>
            <a:pPr lvl="1"/>
            <a:r>
              <a:rPr lang="en-CA" dirty="0"/>
              <a:t>Integrated documentation (access to help resources from within the IDE)</a:t>
            </a:r>
          </a:p>
          <a:p>
            <a:endParaRPr lang="en-CA" dirty="0"/>
          </a:p>
        </p:txBody>
      </p:sp>
    </p:spTree>
    <p:extLst>
      <p:ext uri="{BB962C8B-B14F-4D97-AF65-F5344CB8AC3E}">
        <p14:creationId xmlns:p14="http://schemas.microsoft.com/office/powerpoint/2010/main" val="6035150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929F8-9DD9-577F-3FDF-7A105C6616DA}"/>
              </a:ext>
            </a:extLst>
          </p:cNvPr>
          <p:cNvSpPr>
            <a:spLocks noGrp="1"/>
          </p:cNvSpPr>
          <p:nvPr>
            <p:ph type="title"/>
          </p:nvPr>
        </p:nvSpPr>
        <p:spPr/>
        <p:txBody>
          <a:bodyPr>
            <a:normAutofit fontScale="90000"/>
          </a:bodyPr>
          <a:lstStyle/>
          <a:p>
            <a:r>
              <a:rPr lang="en-CA" dirty="0"/>
              <a:t>Which should IDE to use?</a:t>
            </a:r>
          </a:p>
        </p:txBody>
      </p:sp>
      <p:sp>
        <p:nvSpPr>
          <p:cNvPr id="3" name="Content Placeholder 2">
            <a:extLst>
              <a:ext uri="{FF2B5EF4-FFF2-40B4-BE49-F238E27FC236}">
                <a16:creationId xmlns:a16="http://schemas.microsoft.com/office/drawing/2014/main" id="{5B9B2EAD-51E2-FF85-F4A9-92438B5898CE}"/>
              </a:ext>
            </a:extLst>
          </p:cNvPr>
          <p:cNvSpPr>
            <a:spLocks noGrp="1"/>
          </p:cNvSpPr>
          <p:nvPr>
            <p:ph idx="1"/>
          </p:nvPr>
        </p:nvSpPr>
        <p:spPr/>
        <p:txBody>
          <a:bodyPr>
            <a:normAutofit fontScale="85000" lnSpcReduction="20000"/>
          </a:bodyPr>
          <a:lstStyle/>
          <a:p>
            <a:r>
              <a:rPr lang="en-CA" dirty="0"/>
              <a:t>IDLE is the official IDE included with Python that provides a basic environment for editing and running programs</a:t>
            </a:r>
          </a:p>
          <a:p>
            <a:r>
              <a:rPr lang="en-CA" dirty="0"/>
              <a:t>Other popular IDEs differ in features and supported programming languages</a:t>
            </a:r>
          </a:p>
          <a:p>
            <a:r>
              <a:rPr lang="en-CA" dirty="0"/>
              <a:t>Popular IDEs include:</a:t>
            </a:r>
          </a:p>
          <a:p>
            <a:pPr lvl="1"/>
            <a:r>
              <a:rPr lang="en-CA" dirty="0"/>
              <a:t>Visual Studio / VS Code (Microsoft)</a:t>
            </a:r>
          </a:p>
          <a:p>
            <a:pPr lvl="1"/>
            <a:r>
              <a:rPr lang="en-CA" dirty="0" err="1"/>
              <a:t>Xcode</a:t>
            </a:r>
            <a:r>
              <a:rPr lang="en-CA" dirty="0"/>
              <a:t> (Apple)</a:t>
            </a:r>
          </a:p>
          <a:p>
            <a:pPr lvl="1"/>
            <a:r>
              <a:rPr lang="en-CA" dirty="0"/>
              <a:t>Android Studio (Google)</a:t>
            </a:r>
          </a:p>
          <a:p>
            <a:pPr lvl="1"/>
            <a:r>
              <a:rPr lang="en-CA" dirty="0"/>
              <a:t>PyCharm</a:t>
            </a:r>
          </a:p>
          <a:p>
            <a:pPr lvl="1"/>
            <a:r>
              <a:rPr lang="en-CA" dirty="0" err="1"/>
              <a:t>Jupyter</a:t>
            </a:r>
            <a:r>
              <a:rPr lang="en-CA" dirty="0"/>
              <a:t> (web-based)</a:t>
            </a:r>
          </a:p>
          <a:p>
            <a:pPr lvl="1"/>
            <a:r>
              <a:rPr lang="en-CA" dirty="0"/>
              <a:t>NetBeans</a:t>
            </a:r>
          </a:p>
          <a:p>
            <a:pPr lvl="1"/>
            <a:r>
              <a:rPr lang="en-CA" dirty="0"/>
              <a:t>Eclipse</a:t>
            </a:r>
          </a:p>
          <a:p>
            <a:pPr marL="0" indent="0">
              <a:buNone/>
            </a:pPr>
            <a:endParaRPr lang="en-CA" dirty="0"/>
          </a:p>
          <a:p>
            <a:r>
              <a:rPr lang="en-CA" dirty="0"/>
              <a:t>This course will both </a:t>
            </a:r>
            <a:r>
              <a:rPr lang="en-CA" dirty="0" err="1"/>
              <a:t>VSCode</a:t>
            </a:r>
            <a:r>
              <a:rPr lang="en-CA" dirty="0"/>
              <a:t> and </a:t>
            </a:r>
            <a:r>
              <a:rPr lang="en-CA" dirty="0" err="1"/>
              <a:t>Jupyter</a:t>
            </a:r>
            <a:r>
              <a:rPr lang="en-CA" dirty="0"/>
              <a:t>.  </a:t>
            </a:r>
          </a:p>
          <a:p>
            <a:pPr lvl="1"/>
            <a:r>
              <a:rPr lang="en-CA" dirty="0" err="1"/>
              <a:t>Jupyter</a:t>
            </a:r>
            <a:r>
              <a:rPr lang="en-CA" dirty="0"/>
              <a:t> will be used in lectures, and </a:t>
            </a:r>
            <a:r>
              <a:rPr lang="en-CA" dirty="0" err="1"/>
              <a:t>VSCode</a:t>
            </a:r>
            <a:r>
              <a:rPr lang="en-CA" dirty="0"/>
              <a:t> is the supported IDE in later labs.</a:t>
            </a:r>
          </a:p>
          <a:p>
            <a:endParaRPr lang="en-CA" dirty="0"/>
          </a:p>
        </p:txBody>
      </p:sp>
      <p:sp>
        <p:nvSpPr>
          <p:cNvPr id="4" name="TextBox 3">
            <a:extLst>
              <a:ext uri="{FF2B5EF4-FFF2-40B4-BE49-F238E27FC236}">
                <a16:creationId xmlns:a16="http://schemas.microsoft.com/office/drawing/2014/main" id="{2E1B1DD1-E809-C3DD-DABF-BBDDD560B316}"/>
              </a:ext>
            </a:extLst>
          </p:cNvPr>
          <p:cNvSpPr txBox="1"/>
          <p:nvPr/>
        </p:nvSpPr>
        <p:spPr>
          <a:xfrm>
            <a:off x="6096000" y="3305464"/>
            <a:ext cx="5790731" cy="1477328"/>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wrap="square" rtlCol="0">
            <a:spAutoFit/>
          </a:bodyPr>
          <a:lstStyle/>
          <a:p>
            <a:pPr algn="ctr"/>
            <a:r>
              <a:rPr lang="en-CA" dirty="0"/>
              <a:t>To write a document, you use a “Word Processor” such as Microsoft Word, Google Docs, or Apple Pages </a:t>
            </a:r>
          </a:p>
          <a:p>
            <a:pPr algn="ctr"/>
            <a:endParaRPr lang="en-CA" dirty="0"/>
          </a:p>
          <a:p>
            <a:pPr algn="ctr"/>
            <a:r>
              <a:rPr lang="en-CA" dirty="0"/>
              <a:t>Similarly, to write a software program, you use an IDE such as IDLE, PyCharm, or </a:t>
            </a:r>
            <a:r>
              <a:rPr lang="en-CA" dirty="0" err="1"/>
              <a:t>Jupyter</a:t>
            </a:r>
            <a:endParaRPr lang="en-CA" dirty="0"/>
          </a:p>
        </p:txBody>
      </p:sp>
    </p:spTree>
    <p:extLst>
      <p:ext uri="{BB962C8B-B14F-4D97-AF65-F5344CB8AC3E}">
        <p14:creationId xmlns:p14="http://schemas.microsoft.com/office/powerpoint/2010/main" val="2886238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69BFA-4A07-11DD-3B91-1BCEA07C4A47}"/>
              </a:ext>
            </a:extLst>
          </p:cNvPr>
          <p:cNvSpPr>
            <a:spLocks noGrp="1"/>
          </p:cNvSpPr>
          <p:nvPr>
            <p:ph type="title"/>
          </p:nvPr>
        </p:nvSpPr>
        <p:spPr/>
        <p:txBody>
          <a:bodyPr>
            <a:normAutofit fontScale="90000"/>
          </a:bodyPr>
          <a:lstStyle/>
          <a:p>
            <a:r>
              <a:rPr lang="en-CA" dirty="0"/>
              <a:t>PyCharm Community vs. Professional</a:t>
            </a:r>
          </a:p>
        </p:txBody>
      </p:sp>
      <p:sp>
        <p:nvSpPr>
          <p:cNvPr id="3" name="Content Placeholder 2">
            <a:extLst>
              <a:ext uri="{FF2B5EF4-FFF2-40B4-BE49-F238E27FC236}">
                <a16:creationId xmlns:a16="http://schemas.microsoft.com/office/drawing/2014/main" id="{D14CDC36-3C78-EC0C-F9C7-635CD746D9D5}"/>
              </a:ext>
            </a:extLst>
          </p:cNvPr>
          <p:cNvSpPr>
            <a:spLocks noGrp="1"/>
          </p:cNvSpPr>
          <p:nvPr>
            <p:ph idx="1"/>
          </p:nvPr>
        </p:nvSpPr>
        <p:spPr>
          <a:xfrm>
            <a:off x="838200" y="1711736"/>
            <a:ext cx="5219700" cy="3226183"/>
          </a:xfrm>
        </p:spPr>
        <p:style>
          <a:lnRef idx="3">
            <a:schemeClr val="lt1"/>
          </a:lnRef>
          <a:fillRef idx="1">
            <a:schemeClr val="accent6"/>
          </a:fillRef>
          <a:effectRef idx="1">
            <a:schemeClr val="accent6"/>
          </a:effectRef>
          <a:fontRef idx="minor">
            <a:schemeClr val="lt1"/>
          </a:fontRef>
        </p:style>
        <p:txBody>
          <a:bodyPr>
            <a:normAutofit/>
          </a:bodyPr>
          <a:lstStyle/>
          <a:p>
            <a:pPr marL="0" indent="0">
              <a:buNone/>
            </a:pPr>
            <a:r>
              <a:rPr lang="en-CA" dirty="0"/>
              <a:t>Community</a:t>
            </a:r>
          </a:p>
          <a:p>
            <a:r>
              <a:rPr lang="en-CA" dirty="0"/>
              <a:t>Free</a:t>
            </a:r>
          </a:p>
          <a:p>
            <a:r>
              <a:rPr lang="en-CA" dirty="0"/>
              <a:t>Popular IDE with common features</a:t>
            </a:r>
          </a:p>
          <a:p>
            <a:r>
              <a:rPr lang="en-CA" dirty="0"/>
              <a:t>Can run and edit Python files (.</a:t>
            </a:r>
            <a:r>
              <a:rPr lang="en-CA" dirty="0" err="1"/>
              <a:t>py</a:t>
            </a:r>
            <a:r>
              <a:rPr lang="en-CA" dirty="0"/>
              <a:t>)</a:t>
            </a:r>
          </a:p>
        </p:txBody>
      </p:sp>
      <p:sp>
        <p:nvSpPr>
          <p:cNvPr id="4" name="Content Placeholder 2">
            <a:extLst>
              <a:ext uri="{FF2B5EF4-FFF2-40B4-BE49-F238E27FC236}">
                <a16:creationId xmlns:a16="http://schemas.microsoft.com/office/drawing/2014/main" id="{30223DD6-0E0C-73AC-819E-441EEC9E2EBE}"/>
              </a:ext>
            </a:extLst>
          </p:cNvPr>
          <p:cNvSpPr txBox="1">
            <a:spLocks/>
          </p:cNvSpPr>
          <p:nvPr/>
        </p:nvSpPr>
        <p:spPr>
          <a:xfrm>
            <a:off x="6415089" y="1711736"/>
            <a:ext cx="5086350" cy="3207224"/>
          </a:xfrm>
          <a:prstGeom prst="rect">
            <a:avLst/>
          </a:prstGeom>
        </p:spPr>
        <p:style>
          <a:lnRef idx="3">
            <a:schemeClr val="lt1"/>
          </a:lnRef>
          <a:fillRef idx="1">
            <a:schemeClr val="accent5"/>
          </a:fillRef>
          <a:effectRef idx="1">
            <a:schemeClr val="accent5"/>
          </a:effectRef>
          <a:fontRef idx="minor">
            <a:schemeClr val="lt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rgbClr val="FFFFFF"/>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rgbClr val="FFFFFF"/>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rgbClr val="FFFFFF"/>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dirty="0"/>
              <a:t>Professional</a:t>
            </a:r>
          </a:p>
          <a:p>
            <a:r>
              <a:rPr lang="en-CA" dirty="0"/>
              <a:t>Paid</a:t>
            </a:r>
          </a:p>
          <a:p>
            <a:r>
              <a:rPr lang="en-CA" dirty="0"/>
              <a:t>Free with JetBrains education license (must complete an application with U of T email)</a:t>
            </a:r>
          </a:p>
          <a:p>
            <a:r>
              <a:rPr lang="en-CA" dirty="0"/>
              <a:t>Can also run and edit </a:t>
            </a:r>
            <a:r>
              <a:rPr lang="en-CA" dirty="0" err="1"/>
              <a:t>Jupyter</a:t>
            </a:r>
            <a:r>
              <a:rPr lang="en-CA" dirty="0"/>
              <a:t> Notebooks (.</a:t>
            </a:r>
            <a:r>
              <a:rPr lang="en-CA" dirty="0" err="1"/>
              <a:t>ipynb</a:t>
            </a:r>
            <a:r>
              <a:rPr lang="en-CA" dirty="0"/>
              <a:t>)</a:t>
            </a:r>
          </a:p>
        </p:txBody>
      </p:sp>
      <p:sp>
        <p:nvSpPr>
          <p:cNvPr id="5" name="Content Placeholder 2">
            <a:extLst>
              <a:ext uri="{FF2B5EF4-FFF2-40B4-BE49-F238E27FC236}">
                <a16:creationId xmlns:a16="http://schemas.microsoft.com/office/drawing/2014/main" id="{504ED328-921C-EC93-7203-18650E4E5184}"/>
              </a:ext>
            </a:extLst>
          </p:cNvPr>
          <p:cNvSpPr txBox="1">
            <a:spLocks/>
          </p:cNvSpPr>
          <p:nvPr/>
        </p:nvSpPr>
        <p:spPr>
          <a:xfrm>
            <a:off x="838200" y="5075173"/>
            <a:ext cx="10663238" cy="1538983"/>
          </a:xfrm>
          <a:prstGeom prst="rect">
            <a:avLst/>
          </a:prstGeom>
        </p:spPr>
        <p:style>
          <a:lnRef idx="1">
            <a:schemeClr val="accent6"/>
          </a:lnRef>
          <a:fillRef idx="3">
            <a:schemeClr val="accent6"/>
          </a:fillRef>
          <a:effectRef idx="2">
            <a:schemeClr val="accent6"/>
          </a:effectRef>
          <a:fontRef idx="minor">
            <a:schemeClr val="lt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rgbClr val="FFFFFF"/>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rgbClr val="FFFFFF"/>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rgbClr val="FFFFFF"/>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9pPr>
          </a:lstStyle>
          <a:p>
            <a:r>
              <a:rPr lang="en-CA" dirty="0"/>
              <a:t>PyCharm Community is good enough for APS106!</a:t>
            </a:r>
          </a:p>
          <a:p>
            <a:r>
              <a:rPr lang="en-CA" dirty="0"/>
              <a:t>You may use other IDEs if you are comfortable</a:t>
            </a:r>
          </a:p>
          <a:p>
            <a:r>
              <a:rPr lang="en-CA" dirty="0"/>
              <a:t>PyCharm is the supported IDE in labs</a:t>
            </a:r>
          </a:p>
        </p:txBody>
      </p:sp>
      <p:pic>
        <p:nvPicPr>
          <p:cNvPr id="7" name="Picture 6" descr="A screenshot of a website&#10;&#10;Description automatically generated">
            <a:extLst>
              <a:ext uri="{FF2B5EF4-FFF2-40B4-BE49-F238E27FC236}">
                <a16:creationId xmlns:a16="http://schemas.microsoft.com/office/drawing/2014/main" id="{BEF62C0C-78E4-6CDE-477B-353E0CB421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95566" y="1069131"/>
            <a:ext cx="3267921" cy="1701900"/>
          </a:xfrm>
          <a:prstGeom prst="rect">
            <a:avLst/>
          </a:prstGeom>
        </p:spPr>
      </p:pic>
    </p:spTree>
    <p:extLst>
      <p:ext uri="{BB962C8B-B14F-4D97-AF65-F5344CB8AC3E}">
        <p14:creationId xmlns:p14="http://schemas.microsoft.com/office/powerpoint/2010/main" val="3093719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89DB80-4E4C-98A4-4E6D-8F60533F2F0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331AF97-CF9F-C9DA-F306-AC1197B81F0C}"/>
              </a:ext>
            </a:extLst>
          </p:cNvPr>
          <p:cNvSpPr>
            <a:spLocks noGrp="1"/>
          </p:cNvSpPr>
          <p:nvPr>
            <p:ph type="title"/>
          </p:nvPr>
        </p:nvSpPr>
        <p:spPr>
          <a:xfrm>
            <a:off x="429776" y="727514"/>
            <a:ext cx="11509810" cy="656148"/>
          </a:xfrm>
        </p:spPr>
        <p:txBody>
          <a:bodyPr>
            <a:noAutofit/>
          </a:bodyPr>
          <a:lstStyle/>
          <a:p>
            <a:r>
              <a:rPr lang="en-CA" sz="3200" dirty="0">
                <a:solidFill>
                  <a:schemeClr val="accent6"/>
                </a:solidFill>
              </a:rPr>
              <a:t>Friendly Warning:</a:t>
            </a:r>
            <a:r>
              <a:rPr lang="en-CA" sz="3200" dirty="0"/>
              <a:t> Visual Studio (VS) Code </a:t>
            </a:r>
            <a:r>
              <a:rPr lang="en-CA" sz="3200" dirty="0">
                <a:solidFill>
                  <a:schemeClr val="accent6"/>
                </a:solidFill>
              </a:rPr>
              <a:t>≠</a:t>
            </a:r>
            <a:r>
              <a:rPr lang="en-CA" sz="3200" dirty="0"/>
              <a:t> Visual Studio </a:t>
            </a:r>
          </a:p>
        </p:txBody>
      </p:sp>
      <p:sp>
        <p:nvSpPr>
          <p:cNvPr id="3" name="Content Placeholder 2">
            <a:extLst>
              <a:ext uri="{FF2B5EF4-FFF2-40B4-BE49-F238E27FC236}">
                <a16:creationId xmlns:a16="http://schemas.microsoft.com/office/drawing/2014/main" id="{4B35B98A-66F7-D314-2A2D-0F092EEAC764}"/>
              </a:ext>
            </a:extLst>
          </p:cNvPr>
          <p:cNvSpPr>
            <a:spLocks noGrp="1"/>
          </p:cNvSpPr>
          <p:nvPr>
            <p:ph idx="1"/>
          </p:nvPr>
        </p:nvSpPr>
        <p:spPr>
          <a:xfrm>
            <a:off x="288274" y="2923262"/>
            <a:ext cx="5524500" cy="1979237"/>
          </a:xfrm>
        </p:spPr>
        <p:style>
          <a:lnRef idx="3">
            <a:schemeClr val="lt1"/>
          </a:lnRef>
          <a:fillRef idx="1">
            <a:schemeClr val="accent6"/>
          </a:fillRef>
          <a:effectRef idx="1">
            <a:schemeClr val="accent6"/>
          </a:effectRef>
          <a:fontRef idx="minor">
            <a:schemeClr val="lt1"/>
          </a:fontRef>
        </p:style>
        <p:txBody>
          <a:bodyPr>
            <a:normAutofit/>
          </a:bodyPr>
          <a:lstStyle/>
          <a:p>
            <a:r>
              <a:rPr lang="en-CA" sz="2400" dirty="0"/>
              <a:t>Windows, Mac, Linux</a:t>
            </a:r>
          </a:p>
          <a:p>
            <a:r>
              <a:rPr lang="en-CA" sz="2400" dirty="0"/>
              <a:t>Faster for laptops &amp; older computers</a:t>
            </a:r>
          </a:p>
          <a:p>
            <a:r>
              <a:rPr lang="en-CA" sz="2400" dirty="0"/>
              <a:t>Simple interface, quick to set up</a:t>
            </a:r>
          </a:p>
          <a:p>
            <a:r>
              <a:rPr lang="en-CA" sz="2400" dirty="0"/>
              <a:t>Flexible extensions as required</a:t>
            </a:r>
          </a:p>
        </p:txBody>
      </p:sp>
      <p:sp>
        <p:nvSpPr>
          <p:cNvPr id="4" name="Content Placeholder 2">
            <a:extLst>
              <a:ext uri="{FF2B5EF4-FFF2-40B4-BE49-F238E27FC236}">
                <a16:creationId xmlns:a16="http://schemas.microsoft.com/office/drawing/2014/main" id="{0DC3B9EE-AC57-7B1E-765E-4A0A746465EC}"/>
              </a:ext>
            </a:extLst>
          </p:cNvPr>
          <p:cNvSpPr txBox="1">
            <a:spLocks/>
          </p:cNvSpPr>
          <p:nvPr/>
        </p:nvSpPr>
        <p:spPr>
          <a:xfrm>
            <a:off x="6415088" y="2923262"/>
            <a:ext cx="5524500" cy="1979237"/>
          </a:xfrm>
          <a:prstGeom prst="rect">
            <a:avLst/>
          </a:prstGeom>
        </p:spPr>
        <p:style>
          <a:lnRef idx="3">
            <a:schemeClr val="lt1"/>
          </a:lnRef>
          <a:fillRef idx="1">
            <a:schemeClr val="accent5"/>
          </a:fillRef>
          <a:effectRef idx="1">
            <a:schemeClr val="accent5"/>
          </a:effectRef>
          <a:fontRef idx="minor">
            <a:schemeClr val="lt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rgbClr val="FFFFFF"/>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rgbClr val="FFFFFF"/>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rgbClr val="FFFFFF"/>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sz="2400" dirty="0"/>
              <a:t>Primarily Windows</a:t>
            </a:r>
          </a:p>
          <a:p>
            <a:r>
              <a:rPr lang="en-CA" sz="2400" dirty="0"/>
              <a:t>For large enterprise projects</a:t>
            </a:r>
          </a:p>
          <a:p>
            <a:r>
              <a:rPr lang="en-CA" sz="2400" dirty="0"/>
              <a:t>Requires more system resources</a:t>
            </a:r>
          </a:p>
          <a:p>
            <a:r>
              <a:rPr lang="en-CA" sz="2400" dirty="0"/>
              <a:t>Complex interface for experts</a:t>
            </a:r>
          </a:p>
        </p:txBody>
      </p:sp>
      <p:sp>
        <p:nvSpPr>
          <p:cNvPr id="5" name="Content Placeholder 2">
            <a:extLst>
              <a:ext uri="{FF2B5EF4-FFF2-40B4-BE49-F238E27FC236}">
                <a16:creationId xmlns:a16="http://schemas.microsoft.com/office/drawing/2014/main" id="{C972CDBC-610C-55C6-8B3D-28ECCBCA439C}"/>
              </a:ext>
            </a:extLst>
          </p:cNvPr>
          <p:cNvSpPr txBox="1">
            <a:spLocks/>
          </p:cNvSpPr>
          <p:nvPr/>
        </p:nvSpPr>
        <p:spPr>
          <a:xfrm>
            <a:off x="288274" y="5075173"/>
            <a:ext cx="11651312" cy="1538983"/>
          </a:xfrm>
          <a:prstGeom prst="rect">
            <a:avLst/>
          </a:prstGeom>
        </p:spPr>
        <p:style>
          <a:lnRef idx="1">
            <a:schemeClr val="accent6"/>
          </a:lnRef>
          <a:fillRef idx="3">
            <a:schemeClr val="accent6"/>
          </a:fillRef>
          <a:effectRef idx="2">
            <a:schemeClr val="accent6"/>
          </a:effectRef>
          <a:fontRef idx="minor">
            <a:schemeClr val="lt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rgbClr val="FFFFFF"/>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rgbClr val="FFFFFF"/>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rgbClr val="FFFFFF"/>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9pPr>
          </a:lstStyle>
          <a:p>
            <a:r>
              <a:rPr lang="en-CA" sz="2400" dirty="0" err="1"/>
              <a:t>VSCode</a:t>
            </a:r>
            <a:r>
              <a:rPr lang="en-CA" sz="2400" dirty="0"/>
              <a:t> is good enough (and recommended) for APS106!</a:t>
            </a:r>
          </a:p>
          <a:p>
            <a:r>
              <a:rPr lang="en-CA" sz="2400" dirty="0"/>
              <a:t>You may use other IDEs if you are comfortable</a:t>
            </a:r>
          </a:p>
          <a:p>
            <a:r>
              <a:rPr lang="en-CA" sz="2400" dirty="0" err="1"/>
              <a:t>VSCode</a:t>
            </a:r>
            <a:r>
              <a:rPr lang="en-CA" sz="2400" dirty="0"/>
              <a:t> is the supported IDE in labs</a:t>
            </a:r>
          </a:p>
        </p:txBody>
      </p:sp>
      <p:pic>
        <p:nvPicPr>
          <p:cNvPr id="8" name="Picture 7" descr="A close up of a logo&#10;&#10;Description automatically generated">
            <a:extLst>
              <a:ext uri="{FF2B5EF4-FFF2-40B4-BE49-F238E27FC236}">
                <a16:creationId xmlns:a16="http://schemas.microsoft.com/office/drawing/2014/main" id="{B326D392-30B4-0837-A3CF-972587BA93FD}"/>
              </a:ext>
            </a:extLst>
          </p:cNvPr>
          <p:cNvPicPr>
            <a:picLocks noChangeAspect="1"/>
          </p:cNvPicPr>
          <p:nvPr/>
        </p:nvPicPr>
        <p:blipFill>
          <a:blip r:embed="rId2">
            <a:extLst>
              <a:ext uri="{28A0092B-C50C-407E-A947-70E740481C1C}">
                <a14:useLocalDpi xmlns:a14="http://schemas.microsoft.com/office/drawing/2010/main" val="0"/>
              </a:ext>
            </a:extLst>
          </a:blip>
          <a:srcRect t="4960" r="52682" b="42361"/>
          <a:stretch/>
        </p:blipFill>
        <p:spPr>
          <a:xfrm>
            <a:off x="6415087" y="1443162"/>
            <a:ext cx="5524499" cy="1307426"/>
          </a:xfrm>
          <a:prstGeom prst="rect">
            <a:avLst/>
          </a:prstGeom>
        </p:spPr>
      </p:pic>
      <p:pic>
        <p:nvPicPr>
          <p:cNvPr id="9" name="Picture 8" descr="A close up of a logo&#10;&#10;Description automatically generated">
            <a:extLst>
              <a:ext uri="{FF2B5EF4-FFF2-40B4-BE49-F238E27FC236}">
                <a16:creationId xmlns:a16="http://schemas.microsoft.com/office/drawing/2014/main" id="{D8F63861-8B49-58BA-7583-C2C71BC544EB}"/>
              </a:ext>
            </a:extLst>
          </p:cNvPr>
          <p:cNvPicPr>
            <a:picLocks noChangeAspect="1"/>
          </p:cNvPicPr>
          <p:nvPr/>
        </p:nvPicPr>
        <p:blipFill>
          <a:blip r:embed="rId2">
            <a:extLst>
              <a:ext uri="{28A0092B-C50C-407E-A947-70E740481C1C}">
                <a14:useLocalDpi xmlns:a14="http://schemas.microsoft.com/office/drawing/2010/main" val="0"/>
              </a:ext>
            </a:extLst>
          </a:blip>
          <a:srcRect l="52989" t="4960" b="42361"/>
          <a:stretch/>
        </p:blipFill>
        <p:spPr>
          <a:xfrm>
            <a:off x="288274" y="1443162"/>
            <a:ext cx="5488639" cy="1307426"/>
          </a:xfrm>
          <a:prstGeom prst="rect">
            <a:avLst/>
          </a:prstGeom>
        </p:spPr>
      </p:pic>
    </p:spTree>
    <p:extLst>
      <p:ext uri="{BB962C8B-B14F-4D97-AF65-F5344CB8AC3E}">
        <p14:creationId xmlns:p14="http://schemas.microsoft.com/office/powerpoint/2010/main" val="3829345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779D6-273C-7A71-590B-6E2E20CAE527}"/>
              </a:ext>
            </a:extLst>
          </p:cNvPr>
          <p:cNvSpPr>
            <a:spLocks noGrp="1"/>
          </p:cNvSpPr>
          <p:nvPr>
            <p:ph type="title"/>
          </p:nvPr>
        </p:nvSpPr>
        <p:spPr>
          <a:xfrm>
            <a:off x="838200" y="558004"/>
            <a:ext cx="10515600" cy="656148"/>
          </a:xfrm>
        </p:spPr>
        <p:txBody>
          <a:bodyPr>
            <a:normAutofit fontScale="90000"/>
          </a:bodyPr>
          <a:lstStyle/>
          <a:p>
            <a:r>
              <a:rPr lang="en-CA" dirty="0"/>
              <a:t>A Quick Note on File Formats and Extensions</a:t>
            </a:r>
          </a:p>
        </p:txBody>
      </p:sp>
      <p:sp>
        <p:nvSpPr>
          <p:cNvPr id="3" name="Content Placeholder 2">
            <a:extLst>
              <a:ext uri="{FF2B5EF4-FFF2-40B4-BE49-F238E27FC236}">
                <a16:creationId xmlns:a16="http://schemas.microsoft.com/office/drawing/2014/main" id="{CC07D812-AA37-D8F8-0553-BA5B2ECB140B}"/>
              </a:ext>
            </a:extLst>
          </p:cNvPr>
          <p:cNvSpPr>
            <a:spLocks noGrp="1"/>
          </p:cNvSpPr>
          <p:nvPr>
            <p:ph idx="1"/>
          </p:nvPr>
        </p:nvSpPr>
        <p:spPr>
          <a:xfrm>
            <a:off x="565484" y="1344361"/>
            <a:ext cx="10788315" cy="4835479"/>
          </a:xfrm>
        </p:spPr>
        <p:txBody>
          <a:bodyPr>
            <a:normAutofit/>
          </a:bodyPr>
          <a:lstStyle/>
          <a:p>
            <a:r>
              <a:rPr lang="en-CA" sz="2200" dirty="0"/>
              <a:t>Files store data in different formats based on specific definitions</a:t>
            </a:r>
          </a:p>
          <a:p>
            <a:r>
              <a:rPr lang="en-CA" sz="2200" dirty="0"/>
              <a:t>An “extension” is the file name’s suffix, or the set of characters (usually 2-4) at the end of a file name, separated by a period (</a:t>
            </a:r>
            <a:r>
              <a:rPr lang="en-CA" sz="2200" dirty="0">
                <a:solidFill>
                  <a:schemeClr val="accent6"/>
                </a:solidFill>
              </a:rPr>
              <a:t>.</a:t>
            </a:r>
            <a:r>
              <a:rPr lang="en-CA" sz="2200" dirty="0"/>
              <a:t>)</a:t>
            </a:r>
          </a:p>
          <a:p>
            <a:pPr lvl="1"/>
            <a:endParaRPr lang="en-CA" sz="2200" dirty="0"/>
          </a:p>
        </p:txBody>
      </p:sp>
      <p:graphicFrame>
        <p:nvGraphicFramePr>
          <p:cNvPr id="4" name="Table 3">
            <a:extLst>
              <a:ext uri="{FF2B5EF4-FFF2-40B4-BE49-F238E27FC236}">
                <a16:creationId xmlns:a16="http://schemas.microsoft.com/office/drawing/2014/main" id="{E0D33F74-8DF2-7E5B-7780-24D4351B0BF5}"/>
              </a:ext>
            </a:extLst>
          </p:cNvPr>
          <p:cNvGraphicFramePr>
            <a:graphicFrameLocks noGrp="1"/>
          </p:cNvGraphicFramePr>
          <p:nvPr>
            <p:extLst>
              <p:ext uri="{D42A27DB-BD31-4B8C-83A1-F6EECF244321}">
                <p14:modId xmlns:p14="http://schemas.microsoft.com/office/powerpoint/2010/main" val="3015523907"/>
              </p:ext>
            </p:extLst>
          </p:nvPr>
        </p:nvGraphicFramePr>
        <p:xfrm>
          <a:off x="838200" y="2794955"/>
          <a:ext cx="6999704" cy="3657600"/>
        </p:xfrm>
        <a:graphic>
          <a:graphicData uri="http://schemas.openxmlformats.org/drawingml/2006/table">
            <a:tbl>
              <a:tblPr firstRow="1" bandRow="1">
                <a:tableStyleId>{5C22544A-7EE6-4342-B048-85BDC9FD1C3A}</a:tableStyleId>
              </a:tblPr>
              <a:tblGrid>
                <a:gridCol w="3499852">
                  <a:extLst>
                    <a:ext uri="{9D8B030D-6E8A-4147-A177-3AD203B41FA5}">
                      <a16:colId xmlns:a16="http://schemas.microsoft.com/office/drawing/2014/main" val="3306604620"/>
                    </a:ext>
                  </a:extLst>
                </a:gridCol>
                <a:gridCol w="3499852">
                  <a:extLst>
                    <a:ext uri="{9D8B030D-6E8A-4147-A177-3AD203B41FA5}">
                      <a16:colId xmlns:a16="http://schemas.microsoft.com/office/drawing/2014/main" val="2726236578"/>
                    </a:ext>
                  </a:extLst>
                </a:gridCol>
              </a:tblGrid>
              <a:tr h="286871">
                <a:tc>
                  <a:txBody>
                    <a:bodyPr/>
                    <a:lstStyle/>
                    <a:p>
                      <a:r>
                        <a:rPr lang="en-CA" sz="1800" dirty="0"/>
                        <a:t>File Types</a:t>
                      </a:r>
                    </a:p>
                  </a:txBody>
                  <a:tcPr/>
                </a:tc>
                <a:tc>
                  <a:txBody>
                    <a:bodyPr/>
                    <a:lstStyle/>
                    <a:p>
                      <a:r>
                        <a:rPr lang="en-CA" sz="1800" dirty="0"/>
                        <a:t>Common Extension Examples</a:t>
                      </a:r>
                    </a:p>
                  </a:txBody>
                  <a:tcPr/>
                </a:tc>
                <a:extLst>
                  <a:ext uri="{0D108BD9-81ED-4DB2-BD59-A6C34878D82A}">
                    <a16:rowId xmlns:a16="http://schemas.microsoft.com/office/drawing/2014/main" val="3646181090"/>
                  </a:ext>
                </a:extLst>
              </a:tr>
              <a:tr h="286871">
                <a:tc>
                  <a:txBody>
                    <a:bodyPr/>
                    <a:lstStyle/>
                    <a:p>
                      <a:r>
                        <a:rPr lang="en-CA" sz="1800" dirty="0"/>
                        <a:t>Plain text file</a:t>
                      </a:r>
                    </a:p>
                  </a:txBody>
                  <a:tcPr/>
                </a:tc>
                <a:tc>
                  <a:txBody>
                    <a:bodyPr/>
                    <a:lstStyle/>
                    <a:p>
                      <a:r>
                        <a:rPr lang="en-CA" sz="1800" dirty="0"/>
                        <a:t>.txt</a:t>
                      </a:r>
                    </a:p>
                  </a:txBody>
                  <a:tcPr/>
                </a:tc>
                <a:extLst>
                  <a:ext uri="{0D108BD9-81ED-4DB2-BD59-A6C34878D82A}">
                    <a16:rowId xmlns:a16="http://schemas.microsoft.com/office/drawing/2014/main" val="1134475943"/>
                  </a:ext>
                </a:extLst>
              </a:tr>
              <a:tr h="286871">
                <a:tc>
                  <a:txBody>
                    <a:bodyPr/>
                    <a:lstStyle/>
                    <a:p>
                      <a:r>
                        <a:rPr lang="en-CA" sz="1800" dirty="0"/>
                        <a:t>Word processor files</a:t>
                      </a:r>
                    </a:p>
                  </a:txBody>
                  <a:tcPr/>
                </a:tc>
                <a:tc>
                  <a:txBody>
                    <a:bodyPr/>
                    <a:lstStyle/>
                    <a:p>
                      <a:r>
                        <a:rPr lang="en-CA" sz="1800" dirty="0"/>
                        <a:t>.doc, .docx, .pdf</a:t>
                      </a:r>
                    </a:p>
                  </a:txBody>
                  <a:tcPr/>
                </a:tc>
                <a:extLst>
                  <a:ext uri="{0D108BD9-81ED-4DB2-BD59-A6C34878D82A}">
                    <a16:rowId xmlns:a16="http://schemas.microsoft.com/office/drawing/2014/main" val="2198717322"/>
                  </a:ext>
                </a:extLst>
              </a:tr>
              <a:tr h="286871">
                <a:tc>
                  <a:txBody>
                    <a:bodyPr/>
                    <a:lstStyle/>
                    <a:p>
                      <a:r>
                        <a:rPr lang="en-CA" sz="1800" dirty="0"/>
                        <a:t>Image files</a:t>
                      </a:r>
                    </a:p>
                  </a:txBody>
                  <a:tcPr/>
                </a:tc>
                <a:tc>
                  <a:txBody>
                    <a:bodyPr/>
                    <a:lstStyle/>
                    <a:p>
                      <a:r>
                        <a:rPr lang="en-CA" sz="1800" dirty="0"/>
                        <a:t>.jpg, .gif, .</a:t>
                      </a:r>
                      <a:r>
                        <a:rPr lang="en-CA" sz="1800" dirty="0" err="1"/>
                        <a:t>png</a:t>
                      </a:r>
                      <a:endParaRPr lang="en-CA" sz="1800" dirty="0"/>
                    </a:p>
                  </a:txBody>
                  <a:tcPr/>
                </a:tc>
                <a:extLst>
                  <a:ext uri="{0D108BD9-81ED-4DB2-BD59-A6C34878D82A}">
                    <a16:rowId xmlns:a16="http://schemas.microsoft.com/office/drawing/2014/main" val="4012340209"/>
                  </a:ext>
                </a:extLst>
              </a:tr>
              <a:tr h="286871">
                <a:tc>
                  <a:txBody>
                    <a:bodyPr/>
                    <a:lstStyle/>
                    <a:p>
                      <a:r>
                        <a:rPr lang="en-CA" sz="1800" dirty="0"/>
                        <a:t>Compressed/Archive files</a:t>
                      </a:r>
                    </a:p>
                  </a:txBody>
                  <a:tcPr/>
                </a:tc>
                <a:tc>
                  <a:txBody>
                    <a:bodyPr/>
                    <a:lstStyle/>
                    <a:p>
                      <a:r>
                        <a:rPr lang="en-CA" sz="1800" dirty="0"/>
                        <a:t>.zip, .</a:t>
                      </a:r>
                      <a:r>
                        <a:rPr lang="en-CA" sz="1800" dirty="0" err="1"/>
                        <a:t>rar</a:t>
                      </a:r>
                      <a:r>
                        <a:rPr lang="en-CA" sz="1800" dirty="0"/>
                        <a:t>, .7z</a:t>
                      </a:r>
                    </a:p>
                  </a:txBody>
                  <a:tcPr/>
                </a:tc>
                <a:extLst>
                  <a:ext uri="{0D108BD9-81ED-4DB2-BD59-A6C34878D82A}">
                    <a16:rowId xmlns:a16="http://schemas.microsoft.com/office/drawing/2014/main" val="1404256541"/>
                  </a:ext>
                </a:extLst>
              </a:tr>
              <a:tr h="286871">
                <a:tc>
                  <a:txBody>
                    <a:bodyPr/>
                    <a:lstStyle/>
                    <a:p>
                      <a:r>
                        <a:rPr lang="en-CA" sz="1800" dirty="0"/>
                        <a:t>Video files</a:t>
                      </a:r>
                    </a:p>
                  </a:txBody>
                  <a:tcPr/>
                </a:tc>
                <a:tc>
                  <a:txBody>
                    <a:bodyPr/>
                    <a:lstStyle/>
                    <a:p>
                      <a:r>
                        <a:rPr lang="en-CA" sz="1800" dirty="0"/>
                        <a:t>.mpg, .mp4, .</a:t>
                      </a:r>
                      <a:r>
                        <a:rPr lang="en-CA" sz="1800" dirty="0" err="1"/>
                        <a:t>avi</a:t>
                      </a:r>
                      <a:endParaRPr lang="en-CA" sz="1800" dirty="0"/>
                    </a:p>
                  </a:txBody>
                  <a:tcPr/>
                </a:tc>
                <a:extLst>
                  <a:ext uri="{0D108BD9-81ED-4DB2-BD59-A6C34878D82A}">
                    <a16:rowId xmlns:a16="http://schemas.microsoft.com/office/drawing/2014/main" val="433820206"/>
                  </a:ext>
                </a:extLst>
              </a:tr>
              <a:tr h="286871">
                <a:tc>
                  <a:txBody>
                    <a:bodyPr/>
                    <a:lstStyle/>
                    <a:p>
                      <a:r>
                        <a:rPr lang="en-CA" sz="1800" dirty="0"/>
                        <a:t>Executable files</a:t>
                      </a:r>
                    </a:p>
                  </a:txBody>
                  <a:tcPr/>
                </a:tc>
                <a:tc>
                  <a:txBody>
                    <a:bodyPr/>
                    <a:lstStyle/>
                    <a:p>
                      <a:r>
                        <a:rPr lang="en-CA" sz="1800" dirty="0"/>
                        <a:t>.exe, .bat, .bin</a:t>
                      </a:r>
                    </a:p>
                  </a:txBody>
                  <a:tcPr/>
                </a:tc>
                <a:extLst>
                  <a:ext uri="{0D108BD9-81ED-4DB2-BD59-A6C34878D82A}">
                    <a16:rowId xmlns:a16="http://schemas.microsoft.com/office/drawing/2014/main" val="2703570213"/>
                  </a:ext>
                </a:extLst>
              </a:tr>
              <a:tr h="286871">
                <a:tc>
                  <a:txBody>
                    <a:bodyPr/>
                    <a:lstStyle/>
                    <a:p>
                      <a:r>
                        <a:rPr lang="en-CA" sz="1800" dirty="0"/>
                        <a:t>Python file</a:t>
                      </a:r>
                    </a:p>
                  </a:txBody>
                  <a:tcPr/>
                </a:tc>
                <a:tc>
                  <a:txBody>
                    <a:bodyPr/>
                    <a:lstStyle/>
                    <a:p>
                      <a:r>
                        <a:rPr lang="en-CA" sz="1800" dirty="0"/>
                        <a:t>.</a:t>
                      </a:r>
                      <a:r>
                        <a:rPr lang="en-CA" sz="1800" dirty="0" err="1"/>
                        <a:t>py</a:t>
                      </a:r>
                      <a:endParaRPr lang="en-CA" sz="1800" dirty="0"/>
                    </a:p>
                  </a:txBody>
                  <a:tcPr/>
                </a:tc>
                <a:extLst>
                  <a:ext uri="{0D108BD9-81ED-4DB2-BD59-A6C34878D82A}">
                    <a16:rowId xmlns:a16="http://schemas.microsoft.com/office/drawing/2014/main" val="1437966126"/>
                  </a:ext>
                </a:extLst>
              </a:tr>
              <a:tr h="286871">
                <a:tc>
                  <a:txBody>
                    <a:bodyPr/>
                    <a:lstStyle/>
                    <a:p>
                      <a:r>
                        <a:rPr lang="en-CA" sz="1800" dirty="0" err="1"/>
                        <a:t>Jupyter</a:t>
                      </a:r>
                      <a:r>
                        <a:rPr lang="en-CA" sz="1800" dirty="0"/>
                        <a:t> Notebook file</a:t>
                      </a:r>
                    </a:p>
                  </a:txBody>
                  <a:tcPr/>
                </a:tc>
                <a:tc>
                  <a:txBody>
                    <a:bodyPr/>
                    <a:lstStyle/>
                    <a:p>
                      <a:r>
                        <a:rPr lang="en-CA" sz="1800" dirty="0"/>
                        <a:t>.</a:t>
                      </a:r>
                      <a:r>
                        <a:rPr lang="en-CA" sz="1800" dirty="0" err="1"/>
                        <a:t>ipynb</a:t>
                      </a:r>
                      <a:endParaRPr lang="en-CA" sz="1800" dirty="0"/>
                    </a:p>
                  </a:txBody>
                  <a:tcPr/>
                </a:tc>
                <a:extLst>
                  <a:ext uri="{0D108BD9-81ED-4DB2-BD59-A6C34878D82A}">
                    <a16:rowId xmlns:a16="http://schemas.microsoft.com/office/drawing/2014/main" val="1074306700"/>
                  </a:ext>
                </a:extLst>
              </a:tr>
              <a:tr h="286871">
                <a:tc>
                  <a:txBody>
                    <a:bodyPr/>
                    <a:lstStyle/>
                    <a:p>
                      <a:r>
                        <a:rPr lang="en-CA" sz="1800" dirty="0"/>
                        <a:t>Comma Separated Value file</a:t>
                      </a:r>
                    </a:p>
                  </a:txBody>
                  <a:tcPr/>
                </a:tc>
                <a:tc>
                  <a:txBody>
                    <a:bodyPr/>
                    <a:lstStyle/>
                    <a:p>
                      <a:r>
                        <a:rPr lang="en-CA" sz="1800" dirty="0"/>
                        <a:t>.csv</a:t>
                      </a:r>
                    </a:p>
                  </a:txBody>
                  <a:tcPr/>
                </a:tc>
                <a:extLst>
                  <a:ext uri="{0D108BD9-81ED-4DB2-BD59-A6C34878D82A}">
                    <a16:rowId xmlns:a16="http://schemas.microsoft.com/office/drawing/2014/main" val="582774429"/>
                  </a:ext>
                </a:extLst>
              </a:tr>
            </a:tbl>
          </a:graphicData>
        </a:graphic>
      </p:graphicFrame>
      <p:sp>
        <p:nvSpPr>
          <p:cNvPr id="5" name="TextBox 4">
            <a:extLst>
              <a:ext uri="{FF2B5EF4-FFF2-40B4-BE49-F238E27FC236}">
                <a16:creationId xmlns:a16="http://schemas.microsoft.com/office/drawing/2014/main" id="{754701FF-48C6-C204-8087-E5A777F42521}"/>
              </a:ext>
            </a:extLst>
          </p:cNvPr>
          <p:cNvSpPr txBox="1"/>
          <p:nvPr/>
        </p:nvSpPr>
        <p:spPr>
          <a:xfrm>
            <a:off x="7988968" y="3621505"/>
            <a:ext cx="3962400" cy="1446550"/>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wrap="square" rtlCol="0">
            <a:spAutoFit/>
          </a:bodyPr>
          <a:lstStyle/>
          <a:p>
            <a:r>
              <a:rPr lang="en-CA" sz="2200" b="1" dirty="0"/>
              <a:t>File extensions help indicate:</a:t>
            </a:r>
            <a:r>
              <a:rPr lang="en-CA" sz="2200" dirty="0"/>
              <a:t> </a:t>
            </a:r>
          </a:p>
          <a:p>
            <a:pPr marL="269875" indent="-269875">
              <a:buFont typeface="Arial" panose="020B0604020202020204" pitchFamily="34" charset="0"/>
              <a:buChar char="•"/>
              <a:tabLst>
                <a:tab pos="79375" algn="l"/>
              </a:tabLst>
            </a:pPr>
            <a:r>
              <a:rPr lang="en-CA" sz="2200" dirty="0"/>
              <a:t>The file format</a:t>
            </a:r>
          </a:p>
          <a:p>
            <a:pPr marL="269875" indent="-269875">
              <a:buFont typeface="Arial" panose="020B0604020202020204" pitchFamily="34" charset="0"/>
              <a:buChar char="•"/>
              <a:tabLst>
                <a:tab pos="79375" algn="l"/>
              </a:tabLst>
            </a:pPr>
            <a:r>
              <a:rPr lang="en-CA" sz="2200" dirty="0"/>
              <a:t>How the data is structured</a:t>
            </a:r>
          </a:p>
          <a:p>
            <a:pPr marL="269875" indent="-269875">
              <a:buFont typeface="Arial" panose="020B0604020202020204" pitchFamily="34" charset="0"/>
              <a:buChar char="•"/>
              <a:tabLst>
                <a:tab pos="79375" algn="l"/>
              </a:tabLst>
            </a:pPr>
            <a:r>
              <a:rPr lang="en-CA" sz="2200" dirty="0"/>
              <a:t>Which programs can open it</a:t>
            </a:r>
          </a:p>
        </p:txBody>
      </p:sp>
    </p:spTree>
    <p:extLst>
      <p:ext uri="{BB962C8B-B14F-4D97-AF65-F5344CB8AC3E}">
        <p14:creationId xmlns:p14="http://schemas.microsoft.com/office/powerpoint/2010/main" val="2592141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1DE2D-0653-0C3E-D774-C97A1A1BE734}"/>
              </a:ext>
            </a:extLst>
          </p:cNvPr>
          <p:cNvSpPr>
            <a:spLocks noGrp="1"/>
          </p:cNvSpPr>
          <p:nvPr>
            <p:ph type="title"/>
          </p:nvPr>
        </p:nvSpPr>
        <p:spPr/>
        <p:txBody>
          <a:bodyPr>
            <a:normAutofit fontScale="90000"/>
          </a:bodyPr>
          <a:lstStyle/>
          <a:p>
            <a:r>
              <a:rPr lang="en-CA" dirty="0"/>
              <a:t>Anaconda Navigator</a:t>
            </a:r>
          </a:p>
        </p:txBody>
      </p:sp>
      <p:sp>
        <p:nvSpPr>
          <p:cNvPr id="3" name="Content Placeholder 2">
            <a:extLst>
              <a:ext uri="{FF2B5EF4-FFF2-40B4-BE49-F238E27FC236}">
                <a16:creationId xmlns:a16="http://schemas.microsoft.com/office/drawing/2014/main" id="{FC9637D4-27A7-321A-A191-83B86D5C479D}"/>
              </a:ext>
            </a:extLst>
          </p:cNvPr>
          <p:cNvSpPr>
            <a:spLocks noGrp="1"/>
          </p:cNvSpPr>
          <p:nvPr>
            <p:ph idx="1"/>
          </p:nvPr>
        </p:nvSpPr>
        <p:spPr/>
        <p:txBody>
          <a:bodyPr/>
          <a:lstStyle/>
          <a:p>
            <a:r>
              <a:rPr lang="en-CA" dirty="0"/>
              <a:t>Anaconda is a distribution of Python that includes tools and packages geared towards scientific computing (such as data science and machine learning)</a:t>
            </a:r>
          </a:p>
          <a:p>
            <a:r>
              <a:rPr lang="en-CA" dirty="0"/>
              <a:t>Anaconda Navigator is the graphical user interface (GUI) allowing users to install and manage their programming environment </a:t>
            </a:r>
            <a:r>
              <a:rPr lang="en-CA" b="1" dirty="0"/>
              <a:t>without command line (terminal) prompts</a:t>
            </a:r>
          </a:p>
          <a:p>
            <a:endParaRPr lang="en-CA" dirty="0"/>
          </a:p>
        </p:txBody>
      </p:sp>
      <p:pic>
        <p:nvPicPr>
          <p:cNvPr id="4098" name="Picture 2" descr="Anaconda (Python distribution) - Wikipedia">
            <a:extLst>
              <a:ext uri="{FF2B5EF4-FFF2-40B4-BE49-F238E27FC236}">
                <a16:creationId xmlns:a16="http://schemas.microsoft.com/office/drawing/2014/main" id="{B0D06173-6948-41AE-DD21-9AA8F44E49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43612" y="4516196"/>
            <a:ext cx="3784935" cy="1888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73545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1DE2D-0653-0C3E-D774-C97A1A1BE734}"/>
              </a:ext>
            </a:extLst>
          </p:cNvPr>
          <p:cNvSpPr>
            <a:spLocks noGrp="1"/>
          </p:cNvSpPr>
          <p:nvPr>
            <p:ph type="title"/>
          </p:nvPr>
        </p:nvSpPr>
        <p:spPr/>
        <p:txBody>
          <a:bodyPr>
            <a:normAutofit fontScale="90000"/>
          </a:bodyPr>
          <a:lstStyle/>
          <a:p>
            <a:r>
              <a:rPr lang="en-CA" dirty="0"/>
              <a:t>Anaconda Navigator</a:t>
            </a:r>
          </a:p>
        </p:txBody>
      </p:sp>
      <p:pic>
        <p:nvPicPr>
          <p:cNvPr id="5" name="Picture 4" descr="A screenshot of a computer&#10;&#10;Description automatically generated">
            <a:extLst>
              <a:ext uri="{FF2B5EF4-FFF2-40B4-BE49-F238E27FC236}">
                <a16:creationId xmlns:a16="http://schemas.microsoft.com/office/drawing/2014/main" id="{99197403-FE25-4558-E256-F1256281C9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45976" y="1874951"/>
            <a:ext cx="6280540" cy="4045012"/>
          </a:xfrm>
          <a:prstGeom prst="rect">
            <a:avLst/>
          </a:prstGeom>
        </p:spPr>
      </p:pic>
      <p:sp>
        <p:nvSpPr>
          <p:cNvPr id="6" name="Content Placeholder 5">
            <a:extLst>
              <a:ext uri="{FF2B5EF4-FFF2-40B4-BE49-F238E27FC236}">
                <a16:creationId xmlns:a16="http://schemas.microsoft.com/office/drawing/2014/main" id="{3F0DB540-07C3-7179-2F81-8EBAE77550AA}"/>
              </a:ext>
            </a:extLst>
          </p:cNvPr>
          <p:cNvSpPr>
            <a:spLocks noGrp="1"/>
          </p:cNvSpPr>
          <p:nvPr>
            <p:ph idx="1"/>
          </p:nvPr>
        </p:nvSpPr>
        <p:spPr>
          <a:xfrm>
            <a:off x="537355" y="1652183"/>
            <a:ext cx="4808621" cy="4835479"/>
          </a:xfrm>
        </p:spPr>
        <p:txBody>
          <a:bodyPr>
            <a:normAutofit fontScale="77500" lnSpcReduction="20000"/>
          </a:bodyPr>
          <a:lstStyle/>
          <a:p>
            <a:r>
              <a:rPr lang="en-CA" dirty="0"/>
              <a:t>Your first core use of Navigator is to open </a:t>
            </a:r>
            <a:r>
              <a:rPr lang="en-CA" dirty="0" err="1"/>
              <a:t>Jupyter</a:t>
            </a:r>
            <a:r>
              <a:rPr lang="en-CA" dirty="0"/>
              <a:t> Notebook (not </a:t>
            </a:r>
            <a:r>
              <a:rPr lang="en-CA" dirty="0" err="1"/>
              <a:t>JupyterLab</a:t>
            </a:r>
            <a:r>
              <a:rPr lang="en-CA" dirty="0"/>
              <a:t>)</a:t>
            </a:r>
          </a:p>
          <a:p>
            <a:endParaRPr lang="en-CA" dirty="0"/>
          </a:p>
          <a:p>
            <a:pPr marL="0" indent="0">
              <a:buNone/>
            </a:pPr>
            <a:r>
              <a:rPr lang="en-CA" dirty="0"/>
              <a:t>More advanced (optional):</a:t>
            </a:r>
          </a:p>
          <a:p>
            <a:r>
              <a:rPr lang="en-CA" dirty="0"/>
              <a:t>In the Environments tab on the left you can manage the packages installed for different “environments” </a:t>
            </a:r>
          </a:p>
          <a:p>
            <a:r>
              <a:rPr lang="en-CA" dirty="0"/>
              <a:t>Installing a specific version or package for one project shouldn’t necessarily affect all projects</a:t>
            </a:r>
          </a:p>
          <a:p>
            <a:r>
              <a:rPr lang="en-CA" dirty="0"/>
              <a:t>”Environments” allow developers to isolate project workspaces (with specific Python versions and installed packages</a:t>
            </a:r>
          </a:p>
          <a:p>
            <a:endParaRPr lang="en-CA" dirty="0"/>
          </a:p>
          <a:p>
            <a:endParaRPr lang="en-CA" dirty="0"/>
          </a:p>
          <a:p>
            <a:endParaRPr lang="en-CA" dirty="0"/>
          </a:p>
        </p:txBody>
      </p:sp>
      <p:sp>
        <p:nvSpPr>
          <p:cNvPr id="7" name="Oval 6">
            <a:extLst>
              <a:ext uri="{FF2B5EF4-FFF2-40B4-BE49-F238E27FC236}">
                <a16:creationId xmlns:a16="http://schemas.microsoft.com/office/drawing/2014/main" id="{50C79CA1-00B0-7239-B5C9-8B7E75BBC827}"/>
              </a:ext>
            </a:extLst>
          </p:cNvPr>
          <p:cNvSpPr/>
          <p:nvPr/>
        </p:nvSpPr>
        <p:spPr>
          <a:xfrm>
            <a:off x="7796464" y="3279091"/>
            <a:ext cx="1540042" cy="1581665"/>
          </a:xfrm>
          <a:prstGeom prst="ellipse">
            <a:avLst/>
          </a:prstGeom>
          <a:noFill/>
          <a:ln w="381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9330551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B8460-B4FB-43A7-5637-80373D463237}"/>
              </a:ext>
            </a:extLst>
          </p:cNvPr>
          <p:cNvSpPr>
            <a:spLocks noGrp="1"/>
          </p:cNvSpPr>
          <p:nvPr>
            <p:ph type="title"/>
          </p:nvPr>
        </p:nvSpPr>
        <p:spPr/>
        <p:txBody>
          <a:bodyPr>
            <a:normAutofit fontScale="90000"/>
          </a:bodyPr>
          <a:lstStyle/>
          <a:p>
            <a:r>
              <a:rPr lang="en-CA" dirty="0"/>
              <a:t>What is </a:t>
            </a:r>
            <a:r>
              <a:rPr lang="en-CA" dirty="0" err="1"/>
              <a:t>Jupyter</a:t>
            </a:r>
            <a:r>
              <a:rPr lang="en-CA" dirty="0"/>
              <a:t>?</a:t>
            </a:r>
          </a:p>
        </p:txBody>
      </p:sp>
      <p:sp>
        <p:nvSpPr>
          <p:cNvPr id="3" name="Content Placeholder 2">
            <a:extLst>
              <a:ext uri="{FF2B5EF4-FFF2-40B4-BE49-F238E27FC236}">
                <a16:creationId xmlns:a16="http://schemas.microsoft.com/office/drawing/2014/main" id="{DC252BAF-B150-8F66-D376-1A423F5F4652}"/>
              </a:ext>
            </a:extLst>
          </p:cNvPr>
          <p:cNvSpPr>
            <a:spLocks noGrp="1"/>
          </p:cNvSpPr>
          <p:nvPr>
            <p:ph idx="1"/>
          </p:nvPr>
        </p:nvSpPr>
        <p:spPr>
          <a:xfrm>
            <a:off x="517358" y="1649161"/>
            <a:ext cx="10515600" cy="4835479"/>
          </a:xfrm>
        </p:spPr>
        <p:txBody>
          <a:bodyPr>
            <a:normAutofit/>
          </a:bodyPr>
          <a:lstStyle/>
          <a:p>
            <a:r>
              <a:rPr lang="en-CA" sz="2400" dirty="0" err="1"/>
              <a:t>Jupyter</a:t>
            </a:r>
            <a:r>
              <a:rPr lang="en-CA" sz="2400" dirty="0"/>
              <a:t> Notebook</a:t>
            </a:r>
          </a:p>
          <a:p>
            <a:pPr lvl="1"/>
            <a:r>
              <a:rPr lang="en-CA" sz="2000" dirty="0"/>
              <a:t>Interactive and web-based environment </a:t>
            </a:r>
          </a:p>
          <a:p>
            <a:pPr lvl="1"/>
            <a:r>
              <a:rPr lang="en-CA" sz="2000" dirty="0"/>
              <a:t>Creates ”notebooks” (.</a:t>
            </a:r>
            <a:r>
              <a:rPr lang="en-CA" sz="2000" dirty="0" err="1"/>
              <a:t>ipynb</a:t>
            </a:r>
            <a:r>
              <a:rPr lang="en-CA" sz="2000" dirty="0"/>
              <a:t> files) that can combine live code, visualisations, and narrative text</a:t>
            </a:r>
          </a:p>
          <a:p>
            <a:pPr lvl="1"/>
            <a:r>
              <a:rPr lang="en-CA" sz="2000" dirty="0"/>
              <a:t>Code can be divided into individually-executable “cells”</a:t>
            </a:r>
          </a:p>
          <a:p>
            <a:pPr lvl="1"/>
            <a:r>
              <a:rPr lang="en-CA" sz="2000" dirty="0"/>
              <a:t>Cells can include either executable code, or formatted text and images</a:t>
            </a:r>
          </a:p>
          <a:p>
            <a:pPr lvl="1"/>
            <a:r>
              <a:rPr lang="en-CA" sz="2000" dirty="0"/>
              <a:t>Can export notebooks to HTML or PDF</a:t>
            </a:r>
          </a:p>
          <a:p>
            <a:pPr lvl="1"/>
            <a:endParaRPr lang="en-CA" sz="2000" dirty="0"/>
          </a:p>
          <a:p>
            <a:r>
              <a:rPr lang="en-CA" sz="2400" dirty="0" err="1"/>
              <a:t>JupyterHub</a:t>
            </a:r>
            <a:endParaRPr lang="en-CA" sz="2400" dirty="0"/>
          </a:p>
          <a:p>
            <a:pPr lvl="1"/>
            <a:r>
              <a:rPr lang="en-CA" sz="2000" dirty="0"/>
              <a:t>A cloud-based server for running </a:t>
            </a:r>
            <a:r>
              <a:rPr lang="en-CA" sz="2000" dirty="0" err="1"/>
              <a:t>Jupyter</a:t>
            </a:r>
            <a:r>
              <a:rPr lang="en-CA" sz="2000" dirty="0"/>
              <a:t> notebooks</a:t>
            </a:r>
          </a:p>
          <a:p>
            <a:pPr lvl="1"/>
            <a:r>
              <a:rPr lang="en-CA" sz="2000" dirty="0"/>
              <a:t>Does NOT run locally on your computer (think: Microsoft Word vs the cloud-based Google Docs)</a:t>
            </a:r>
          </a:p>
          <a:p>
            <a:pPr lvl="1"/>
            <a:r>
              <a:rPr lang="en-CA" sz="2000" dirty="0"/>
              <a:t>Allows you to ”clone” lecture notebooks and work on notebooks in the cloud</a:t>
            </a:r>
          </a:p>
          <a:p>
            <a:pPr lvl="1"/>
            <a:r>
              <a:rPr lang="en-CA" sz="2000" dirty="0"/>
              <a:t>A good solution if your local </a:t>
            </a:r>
            <a:r>
              <a:rPr lang="en-CA" sz="2000" dirty="0" err="1"/>
              <a:t>Jupyter</a:t>
            </a:r>
            <a:r>
              <a:rPr lang="en-CA" sz="2000" dirty="0"/>
              <a:t> environment suddenly stops working in lecture</a:t>
            </a:r>
          </a:p>
          <a:p>
            <a:endParaRPr lang="en-CA" sz="2400" dirty="0"/>
          </a:p>
        </p:txBody>
      </p:sp>
      <p:pic>
        <p:nvPicPr>
          <p:cNvPr id="5122" name="Picture 2" descr="Project Jupyter | JupyterHub">
            <a:extLst>
              <a:ext uri="{FF2B5EF4-FFF2-40B4-BE49-F238E27FC236}">
                <a16:creationId xmlns:a16="http://schemas.microsoft.com/office/drawing/2014/main" id="{0B8E81D1-282E-091C-9F19-26AF64B35B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33437" y="4156335"/>
            <a:ext cx="1417720" cy="613516"/>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Project Jupyter - Wikipedia">
            <a:extLst>
              <a:ext uri="{FF2B5EF4-FFF2-40B4-BE49-F238E27FC236}">
                <a16:creationId xmlns:a16="http://schemas.microsoft.com/office/drawing/2014/main" id="{C7926E25-9644-5CE9-0819-2FD782B8B53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42297" y="1383662"/>
            <a:ext cx="568662" cy="6561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88353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36962-17C6-B4B2-B9FC-3132ACC35F05}"/>
              </a:ext>
            </a:extLst>
          </p:cNvPr>
          <p:cNvSpPr>
            <a:spLocks noGrp="1"/>
          </p:cNvSpPr>
          <p:nvPr>
            <p:ph type="title"/>
          </p:nvPr>
        </p:nvSpPr>
        <p:spPr/>
        <p:txBody>
          <a:bodyPr>
            <a:normAutofit fontScale="90000"/>
          </a:bodyPr>
          <a:lstStyle/>
          <a:p>
            <a:r>
              <a:rPr lang="en-CA" dirty="0"/>
              <a:t>Opening Your First Notebook (.</a:t>
            </a:r>
            <a:r>
              <a:rPr lang="en-CA" dirty="0" err="1"/>
              <a:t>ipynb</a:t>
            </a:r>
            <a:r>
              <a:rPr lang="en-CA" dirty="0"/>
              <a:t>) File</a:t>
            </a:r>
          </a:p>
        </p:txBody>
      </p:sp>
      <p:sp>
        <p:nvSpPr>
          <p:cNvPr id="3" name="Content Placeholder 2">
            <a:extLst>
              <a:ext uri="{FF2B5EF4-FFF2-40B4-BE49-F238E27FC236}">
                <a16:creationId xmlns:a16="http://schemas.microsoft.com/office/drawing/2014/main" id="{7FC30ACA-1C70-E041-E011-5FBCDE3AB48C}"/>
              </a:ext>
            </a:extLst>
          </p:cNvPr>
          <p:cNvSpPr>
            <a:spLocks noGrp="1"/>
          </p:cNvSpPr>
          <p:nvPr>
            <p:ph idx="1"/>
          </p:nvPr>
        </p:nvSpPr>
        <p:spPr>
          <a:xfrm>
            <a:off x="389021" y="1563094"/>
            <a:ext cx="11097126" cy="4835479"/>
          </a:xfrm>
        </p:spPr>
        <p:txBody>
          <a:bodyPr>
            <a:normAutofit/>
          </a:bodyPr>
          <a:lstStyle/>
          <a:p>
            <a:r>
              <a:rPr lang="en-CA" sz="2000" dirty="0">
                <a:solidFill>
                  <a:schemeClr val="accent6"/>
                </a:solidFill>
              </a:rPr>
              <a:t>Download the Notebook (.</a:t>
            </a:r>
            <a:r>
              <a:rPr lang="en-CA" sz="2000" dirty="0" err="1">
                <a:solidFill>
                  <a:schemeClr val="accent6"/>
                </a:solidFill>
              </a:rPr>
              <a:t>ipynb</a:t>
            </a:r>
            <a:r>
              <a:rPr lang="en-CA" sz="2000" dirty="0">
                <a:solidFill>
                  <a:schemeClr val="accent6"/>
                </a:solidFill>
              </a:rPr>
              <a:t>) file from Quercus</a:t>
            </a:r>
          </a:p>
          <a:p>
            <a:r>
              <a:rPr lang="en-CA" sz="2000" dirty="0"/>
              <a:t>Open </a:t>
            </a:r>
            <a:r>
              <a:rPr lang="en-CA" sz="2000" dirty="0" err="1"/>
              <a:t>Jupyter</a:t>
            </a:r>
            <a:r>
              <a:rPr lang="en-CA" sz="2000" dirty="0"/>
              <a:t> Notebook through Anaconda Navigator</a:t>
            </a:r>
          </a:p>
          <a:p>
            <a:r>
              <a:rPr lang="en-CA" sz="2000" dirty="0" err="1"/>
              <a:t>Jupyter</a:t>
            </a:r>
            <a:r>
              <a:rPr lang="en-CA" sz="2000" dirty="0"/>
              <a:t> Notebook will open in your web browser, and you will see the directory (folder) system for your computer</a:t>
            </a:r>
          </a:p>
          <a:p>
            <a:r>
              <a:rPr lang="en-CA" sz="2000" dirty="0">
                <a:solidFill>
                  <a:srgbClr val="00B0F0"/>
                </a:solidFill>
              </a:rPr>
              <a:t>Navigate to the folder where you downloaded the Notebook file (such as “Downloads” or your APS106 folder) and open the .</a:t>
            </a:r>
            <a:r>
              <a:rPr lang="en-CA" sz="2000" dirty="0" err="1">
                <a:solidFill>
                  <a:srgbClr val="00B0F0"/>
                </a:solidFill>
              </a:rPr>
              <a:t>ipynb</a:t>
            </a:r>
            <a:r>
              <a:rPr lang="en-CA" sz="2000" dirty="0">
                <a:solidFill>
                  <a:srgbClr val="00B0F0"/>
                </a:solidFill>
              </a:rPr>
              <a:t> file</a:t>
            </a:r>
          </a:p>
        </p:txBody>
      </p:sp>
      <p:pic>
        <p:nvPicPr>
          <p:cNvPr id="4" name="Content Placeholder 4" descr="A screenshot of a computer&#10;&#10;Description automatically generated">
            <a:extLst>
              <a:ext uri="{FF2B5EF4-FFF2-40B4-BE49-F238E27FC236}">
                <a16:creationId xmlns:a16="http://schemas.microsoft.com/office/drawing/2014/main" id="{4BE1D252-7C42-513B-9F8A-4D9C126E744F}"/>
              </a:ext>
            </a:extLst>
          </p:cNvPr>
          <p:cNvPicPr>
            <a:picLocks noChangeAspect="1"/>
          </p:cNvPicPr>
          <p:nvPr/>
        </p:nvPicPr>
        <p:blipFill rotWithShape="1">
          <a:blip r:embed="rId3">
            <a:extLst>
              <a:ext uri="{28A0092B-C50C-407E-A947-70E740481C1C}">
                <a14:useLocalDpi xmlns:a14="http://schemas.microsoft.com/office/drawing/2010/main" val="0"/>
              </a:ext>
            </a:extLst>
          </a:blip>
          <a:srcRect t="7807"/>
          <a:stretch/>
        </p:blipFill>
        <p:spPr>
          <a:xfrm>
            <a:off x="4896853" y="3815101"/>
            <a:ext cx="6621906" cy="2773768"/>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484C0F0D-673B-D234-CDEA-FE7EA38CD0ED}"/>
              </a:ext>
            </a:extLst>
          </p:cNvPr>
          <p:cNvPicPr>
            <a:picLocks noChangeAspect="1"/>
          </p:cNvPicPr>
          <p:nvPr/>
        </p:nvPicPr>
        <p:blipFill rotWithShape="1">
          <a:blip r:embed="rId4">
            <a:extLst>
              <a:ext uri="{28A0092B-C50C-407E-A947-70E740481C1C}">
                <a14:useLocalDpi xmlns:a14="http://schemas.microsoft.com/office/drawing/2010/main" val="0"/>
              </a:ext>
            </a:extLst>
          </a:blip>
          <a:srcRect t="12606"/>
          <a:stretch/>
        </p:blipFill>
        <p:spPr>
          <a:xfrm>
            <a:off x="389021" y="3732826"/>
            <a:ext cx="4475220" cy="2968519"/>
          </a:xfrm>
          <a:prstGeom prst="rect">
            <a:avLst/>
          </a:prstGeom>
        </p:spPr>
      </p:pic>
      <p:sp>
        <p:nvSpPr>
          <p:cNvPr id="6" name="Down Arrow 5">
            <a:extLst>
              <a:ext uri="{FF2B5EF4-FFF2-40B4-BE49-F238E27FC236}">
                <a16:creationId xmlns:a16="http://schemas.microsoft.com/office/drawing/2014/main" id="{D57E96A9-B826-7E19-9AA8-5E6750101F65}"/>
              </a:ext>
            </a:extLst>
          </p:cNvPr>
          <p:cNvSpPr/>
          <p:nvPr/>
        </p:nvSpPr>
        <p:spPr>
          <a:xfrm rot="5400000">
            <a:off x="2223681" y="4986777"/>
            <a:ext cx="309420" cy="770036"/>
          </a:xfrm>
          <a:prstGeom prst="down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Down Arrow 6">
            <a:extLst>
              <a:ext uri="{FF2B5EF4-FFF2-40B4-BE49-F238E27FC236}">
                <a16:creationId xmlns:a16="http://schemas.microsoft.com/office/drawing/2014/main" id="{7A23A55A-9C0A-1D4E-4060-88D3E5496433}"/>
              </a:ext>
            </a:extLst>
          </p:cNvPr>
          <p:cNvSpPr/>
          <p:nvPr/>
        </p:nvSpPr>
        <p:spPr>
          <a:xfrm rot="5400000">
            <a:off x="6723491" y="5745468"/>
            <a:ext cx="309420" cy="770036"/>
          </a:xfrm>
          <a:prstGeom prst="down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1533197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9A57B-21DC-4557-9D2E-36BBF1E923C9}"/>
              </a:ext>
            </a:extLst>
          </p:cNvPr>
          <p:cNvSpPr>
            <a:spLocks noGrp="1"/>
          </p:cNvSpPr>
          <p:nvPr>
            <p:ph type="title"/>
          </p:nvPr>
        </p:nvSpPr>
        <p:spPr/>
        <p:txBody>
          <a:bodyPr>
            <a:normAutofit fontScale="90000"/>
          </a:bodyPr>
          <a:lstStyle/>
          <a:p>
            <a:r>
              <a:rPr lang="en-US" b="1" dirty="0"/>
              <a:t>This Week</a:t>
            </a:r>
            <a:r>
              <a:rPr lang="en-US" b="1" dirty="0">
                <a:solidFill>
                  <a:schemeClr val="accent1"/>
                </a:solidFill>
              </a:rPr>
              <a:t>’</a:t>
            </a:r>
            <a:r>
              <a:rPr lang="en-US" b="1" dirty="0"/>
              <a:t>s Content</a:t>
            </a:r>
          </a:p>
        </p:txBody>
      </p:sp>
      <p:sp>
        <p:nvSpPr>
          <p:cNvPr id="3" name="Content Placeholder 2">
            <a:extLst>
              <a:ext uri="{FF2B5EF4-FFF2-40B4-BE49-F238E27FC236}">
                <a16:creationId xmlns:a16="http://schemas.microsoft.com/office/drawing/2014/main" id="{7AB50049-8F6C-4DF3-BA59-31343B218CF3}"/>
              </a:ext>
            </a:extLst>
          </p:cNvPr>
          <p:cNvSpPr>
            <a:spLocks noGrp="1"/>
          </p:cNvSpPr>
          <p:nvPr>
            <p:ph idx="1"/>
          </p:nvPr>
        </p:nvSpPr>
        <p:spPr>
          <a:xfrm>
            <a:off x="544286" y="1775549"/>
            <a:ext cx="10515600" cy="4835479"/>
          </a:xfrm>
        </p:spPr>
        <p:txBody>
          <a:bodyPr/>
          <a:lstStyle/>
          <a:p>
            <a:r>
              <a:rPr lang="en-US" dirty="0"/>
              <a:t>Lecture </a:t>
            </a:r>
            <a:r>
              <a:rPr lang="en-US" dirty="0">
                <a:solidFill>
                  <a:schemeClr val="accent1"/>
                </a:solidFill>
              </a:rPr>
              <a:t>1.1</a:t>
            </a:r>
          </a:p>
          <a:p>
            <a:pPr lvl="1"/>
            <a:r>
              <a:rPr lang="en-US" dirty="0"/>
              <a:t>Introduction</a:t>
            </a:r>
          </a:p>
          <a:p>
            <a:pPr lvl="1"/>
            <a:r>
              <a:rPr lang="en-US" dirty="0"/>
              <a:t>The Coding Toolbox</a:t>
            </a:r>
          </a:p>
          <a:p>
            <a:r>
              <a:rPr lang="en-US" dirty="0"/>
              <a:t>Lecture </a:t>
            </a:r>
            <a:r>
              <a:rPr lang="en-US" dirty="0">
                <a:solidFill>
                  <a:schemeClr val="accent1"/>
                </a:solidFill>
              </a:rPr>
              <a:t>1.2</a:t>
            </a:r>
          </a:p>
          <a:p>
            <a:pPr lvl="1"/>
            <a:r>
              <a:rPr lang="en-US" dirty="0"/>
              <a:t>Variables, Operators, and Expressions</a:t>
            </a:r>
          </a:p>
          <a:p>
            <a:pPr lvl="1"/>
            <a:r>
              <a:rPr lang="en-US" dirty="0"/>
              <a:t>Functions, Input and Output</a:t>
            </a:r>
          </a:p>
          <a:p>
            <a:r>
              <a:rPr lang="en-US" dirty="0"/>
              <a:t>Lecture </a:t>
            </a:r>
            <a:r>
              <a:rPr lang="en-US" dirty="0">
                <a:solidFill>
                  <a:schemeClr val="accent1"/>
                </a:solidFill>
              </a:rPr>
              <a:t>1.3</a:t>
            </a:r>
          </a:p>
          <a:p>
            <a:pPr lvl="1"/>
            <a:r>
              <a:rPr lang="en-US" dirty="0"/>
              <a:t>Custom Functions</a:t>
            </a:r>
          </a:p>
          <a:p>
            <a:pPr lvl="1"/>
            <a:r>
              <a:rPr lang="en-US" dirty="0"/>
              <a:t>Design Problem: Forward Kinematics (Robotics)</a:t>
            </a:r>
            <a:endParaRPr lang="en-US" dirty="0">
              <a:solidFill>
                <a:schemeClr val="accent1"/>
              </a:solidFill>
            </a:endParaRPr>
          </a:p>
        </p:txBody>
      </p:sp>
      <p:pic>
        <p:nvPicPr>
          <p:cNvPr id="5" name="Picture 4" descr="A diagram of a computer system&#10;&#10;Description automatically generated">
            <a:extLst>
              <a:ext uri="{FF2B5EF4-FFF2-40B4-BE49-F238E27FC236}">
                <a16:creationId xmlns:a16="http://schemas.microsoft.com/office/drawing/2014/main" id="{D4B5077A-1A1E-A3D7-516C-B5AF1DA665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1202" y="727515"/>
            <a:ext cx="5341811" cy="5287524"/>
          </a:xfrm>
          <a:prstGeom prst="rect">
            <a:avLst/>
          </a:prstGeom>
        </p:spPr>
      </p:pic>
    </p:spTree>
    <p:extLst>
      <p:ext uri="{BB962C8B-B14F-4D97-AF65-F5344CB8AC3E}">
        <p14:creationId xmlns:p14="http://schemas.microsoft.com/office/powerpoint/2010/main" val="28324639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89035-E1F4-3508-FF8E-013E6EEFE8C6}"/>
              </a:ext>
            </a:extLst>
          </p:cNvPr>
          <p:cNvSpPr>
            <a:spLocks noGrp="1"/>
          </p:cNvSpPr>
          <p:nvPr>
            <p:ph type="title"/>
          </p:nvPr>
        </p:nvSpPr>
        <p:spPr/>
        <p:txBody>
          <a:bodyPr>
            <a:normAutofit fontScale="90000"/>
          </a:bodyPr>
          <a:lstStyle/>
          <a:p>
            <a:r>
              <a:rPr lang="en-CA" dirty="0"/>
              <a:t>Opening From </a:t>
            </a:r>
            <a:r>
              <a:rPr lang="en-CA" dirty="0" err="1"/>
              <a:t>JupyterHub</a:t>
            </a:r>
            <a:endParaRPr lang="en-CA" dirty="0"/>
          </a:p>
        </p:txBody>
      </p:sp>
      <p:pic>
        <p:nvPicPr>
          <p:cNvPr id="7" name="Picture 6" descr="A screenshot of a computer&#10;&#10;Description automatically generated">
            <a:extLst>
              <a:ext uri="{FF2B5EF4-FFF2-40B4-BE49-F238E27FC236}">
                <a16:creationId xmlns:a16="http://schemas.microsoft.com/office/drawing/2014/main" id="{51BCEB3F-47D9-589E-E82D-5A385447EBE6}"/>
              </a:ext>
            </a:extLst>
          </p:cNvPr>
          <p:cNvPicPr>
            <a:picLocks noChangeAspect="1"/>
          </p:cNvPicPr>
          <p:nvPr/>
        </p:nvPicPr>
        <p:blipFill rotWithShape="1">
          <a:blip r:embed="rId3">
            <a:extLst>
              <a:ext uri="{28A0092B-C50C-407E-A947-70E740481C1C}">
                <a14:useLocalDpi xmlns:a14="http://schemas.microsoft.com/office/drawing/2010/main" val="0"/>
              </a:ext>
            </a:extLst>
          </a:blip>
          <a:srcRect t="12606"/>
          <a:stretch/>
        </p:blipFill>
        <p:spPr>
          <a:xfrm>
            <a:off x="212557" y="3429000"/>
            <a:ext cx="4475220" cy="2968519"/>
          </a:xfrm>
          <a:prstGeom prst="rect">
            <a:avLst/>
          </a:prstGeom>
        </p:spPr>
      </p:pic>
      <p:sp>
        <p:nvSpPr>
          <p:cNvPr id="8" name="Down Arrow 7">
            <a:extLst>
              <a:ext uri="{FF2B5EF4-FFF2-40B4-BE49-F238E27FC236}">
                <a16:creationId xmlns:a16="http://schemas.microsoft.com/office/drawing/2014/main" id="{2262A272-DDEA-C8CF-2F03-B6AF7EE51900}"/>
              </a:ext>
            </a:extLst>
          </p:cNvPr>
          <p:cNvSpPr/>
          <p:nvPr/>
        </p:nvSpPr>
        <p:spPr>
          <a:xfrm rot="5400000">
            <a:off x="1337214" y="4464073"/>
            <a:ext cx="309420" cy="770036"/>
          </a:xfrm>
          <a:prstGeom prst="down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Content Placeholder 2">
            <a:extLst>
              <a:ext uri="{FF2B5EF4-FFF2-40B4-BE49-F238E27FC236}">
                <a16:creationId xmlns:a16="http://schemas.microsoft.com/office/drawing/2014/main" id="{2E0F47FC-8A15-44FF-B248-ECFCC74B4FA6}"/>
              </a:ext>
            </a:extLst>
          </p:cNvPr>
          <p:cNvSpPr txBox="1">
            <a:spLocks/>
          </p:cNvSpPr>
          <p:nvPr/>
        </p:nvSpPr>
        <p:spPr>
          <a:xfrm>
            <a:off x="725905" y="1434209"/>
            <a:ext cx="10936706" cy="483547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rgbClr val="FFFFFF"/>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rgbClr val="FFFFFF"/>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rgbClr val="FFFFFF"/>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dirty="0"/>
              <a:t>Follow Quercus to this lecture’s </a:t>
            </a:r>
            <a:r>
              <a:rPr lang="en-CA" dirty="0" err="1"/>
              <a:t>JupyterHub</a:t>
            </a:r>
            <a:r>
              <a:rPr lang="en-CA" dirty="0"/>
              <a:t> link (Week 1, Lecture 2)</a:t>
            </a:r>
          </a:p>
          <a:p>
            <a:r>
              <a:rPr lang="en-CA" dirty="0"/>
              <a:t>The first time using </a:t>
            </a:r>
            <a:r>
              <a:rPr lang="en-CA" dirty="0" err="1"/>
              <a:t>JupyterHub</a:t>
            </a:r>
            <a:r>
              <a:rPr lang="en-CA" dirty="0"/>
              <a:t>, you may see a “</a:t>
            </a:r>
            <a:r>
              <a:rPr lang="en-CA" dirty="0" err="1"/>
              <a:t>CILogon</a:t>
            </a:r>
            <a:r>
              <a:rPr lang="en-CA" dirty="0"/>
              <a:t>” screen</a:t>
            </a:r>
          </a:p>
          <a:p>
            <a:r>
              <a:rPr lang="en-CA" dirty="0"/>
              <a:t>This is normal, continue logging in with your U of T account</a:t>
            </a:r>
          </a:p>
          <a:p>
            <a:r>
              <a:rPr lang="en-CA" dirty="0"/>
              <a:t>Today’s lecture Notebook should open</a:t>
            </a:r>
          </a:p>
          <a:p>
            <a:endParaRPr lang="en-CA" dirty="0"/>
          </a:p>
          <a:p>
            <a:endParaRPr lang="en-CA" dirty="0"/>
          </a:p>
        </p:txBody>
      </p:sp>
      <p:pic>
        <p:nvPicPr>
          <p:cNvPr id="6" name="Picture 5" descr="A screenshot of a computer&#10;&#10;Description automatically generated">
            <a:extLst>
              <a:ext uri="{FF2B5EF4-FFF2-40B4-BE49-F238E27FC236}">
                <a16:creationId xmlns:a16="http://schemas.microsoft.com/office/drawing/2014/main" id="{3EDEAE16-8819-40B7-9996-DC3F329B1E6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29005" y="3258129"/>
            <a:ext cx="4475220" cy="3599871"/>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DD970E10-6FB4-A3C3-01E6-52DBE9D23401}"/>
              </a:ext>
            </a:extLst>
          </p:cNvPr>
          <p:cNvPicPr>
            <a:picLocks noChangeAspect="1"/>
          </p:cNvPicPr>
          <p:nvPr/>
        </p:nvPicPr>
        <p:blipFill rotWithShape="1">
          <a:blip r:embed="rId5">
            <a:extLst>
              <a:ext uri="{28A0092B-C50C-407E-A947-70E740481C1C}">
                <a14:useLocalDpi xmlns:a14="http://schemas.microsoft.com/office/drawing/2010/main" val="0"/>
              </a:ext>
            </a:extLst>
          </a:blip>
          <a:srcRect t="3185" b="25895"/>
          <a:stretch/>
        </p:blipFill>
        <p:spPr>
          <a:xfrm>
            <a:off x="6990877" y="3404559"/>
            <a:ext cx="5321825" cy="3035978"/>
          </a:xfrm>
          <a:prstGeom prst="rect">
            <a:avLst/>
          </a:prstGeom>
        </p:spPr>
      </p:pic>
    </p:spTree>
    <p:extLst>
      <p:ext uri="{BB962C8B-B14F-4D97-AF65-F5344CB8AC3E}">
        <p14:creationId xmlns:p14="http://schemas.microsoft.com/office/powerpoint/2010/main" val="37266744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12768-BD7C-258E-3B9B-D3734E84E6A3}"/>
              </a:ext>
            </a:extLst>
          </p:cNvPr>
          <p:cNvSpPr>
            <a:spLocks noGrp="1"/>
          </p:cNvSpPr>
          <p:nvPr>
            <p:ph type="title"/>
          </p:nvPr>
        </p:nvSpPr>
        <p:spPr/>
        <p:txBody>
          <a:bodyPr>
            <a:normAutofit fontScale="90000"/>
          </a:bodyPr>
          <a:lstStyle/>
          <a:p>
            <a:r>
              <a:rPr lang="en-CA" dirty="0"/>
              <a:t>Navigating to your </a:t>
            </a:r>
            <a:r>
              <a:rPr lang="en-CA" dirty="0" err="1"/>
              <a:t>JupyterHub</a:t>
            </a:r>
            <a:r>
              <a:rPr lang="en-CA" dirty="0"/>
              <a:t> files</a:t>
            </a:r>
          </a:p>
        </p:txBody>
      </p:sp>
      <p:sp>
        <p:nvSpPr>
          <p:cNvPr id="3" name="Content Placeholder 2">
            <a:extLst>
              <a:ext uri="{FF2B5EF4-FFF2-40B4-BE49-F238E27FC236}">
                <a16:creationId xmlns:a16="http://schemas.microsoft.com/office/drawing/2014/main" id="{620062CA-B3B5-F9D6-EF85-7A87574A9047}"/>
              </a:ext>
            </a:extLst>
          </p:cNvPr>
          <p:cNvSpPr>
            <a:spLocks noGrp="1"/>
          </p:cNvSpPr>
          <p:nvPr>
            <p:ph idx="1"/>
          </p:nvPr>
        </p:nvSpPr>
        <p:spPr>
          <a:xfrm>
            <a:off x="443091" y="1595406"/>
            <a:ext cx="11305817" cy="4835479"/>
          </a:xfrm>
        </p:spPr>
        <p:txBody>
          <a:bodyPr>
            <a:normAutofit/>
          </a:bodyPr>
          <a:lstStyle/>
          <a:p>
            <a:r>
              <a:rPr lang="en-CA" sz="2200" dirty="0"/>
              <a:t>By clicking the link on Quercus, you have “cloned” (or copied) the lecture slides into your </a:t>
            </a:r>
            <a:r>
              <a:rPr lang="en-CA" sz="2200" dirty="0" err="1"/>
              <a:t>JupyterHub</a:t>
            </a:r>
            <a:r>
              <a:rPr lang="en-CA" sz="2200" dirty="0"/>
              <a:t> account</a:t>
            </a:r>
          </a:p>
          <a:p>
            <a:r>
              <a:rPr lang="en-CA" sz="2200" dirty="0"/>
              <a:t>You can click the </a:t>
            </a:r>
            <a:r>
              <a:rPr lang="en-CA" sz="2200" dirty="0" err="1"/>
              <a:t>JupyterHub</a:t>
            </a:r>
            <a:r>
              <a:rPr lang="en-CA" sz="2200" dirty="0"/>
              <a:t> logo on the top left to open the directory to your </a:t>
            </a:r>
            <a:r>
              <a:rPr lang="en-CA" sz="2200" dirty="0" err="1"/>
              <a:t>JupyterHub</a:t>
            </a:r>
            <a:r>
              <a:rPr lang="en-CA" sz="2200" dirty="0"/>
              <a:t> account and access any other lectures you have previously cloned</a:t>
            </a:r>
          </a:p>
          <a:p>
            <a:r>
              <a:rPr lang="en-CA" sz="2200" dirty="0"/>
              <a:t>It is always safer to store files on your computer’s local storage (i.e., not on </a:t>
            </a:r>
            <a:r>
              <a:rPr lang="en-CA" sz="2200" dirty="0" err="1"/>
              <a:t>JupyterHub</a:t>
            </a:r>
            <a:r>
              <a:rPr lang="en-CA" sz="2200" dirty="0"/>
              <a:t>)!</a:t>
            </a:r>
          </a:p>
        </p:txBody>
      </p:sp>
      <p:pic>
        <p:nvPicPr>
          <p:cNvPr id="4" name="Picture 3" descr="A screenshot of a computer&#10;&#10;Description automatically generated">
            <a:extLst>
              <a:ext uri="{FF2B5EF4-FFF2-40B4-BE49-F238E27FC236}">
                <a16:creationId xmlns:a16="http://schemas.microsoft.com/office/drawing/2014/main" id="{90102E13-B901-815C-B622-73F3A32C42EC}"/>
              </a:ext>
            </a:extLst>
          </p:cNvPr>
          <p:cNvPicPr>
            <a:picLocks noChangeAspect="1"/>
          </p:cNvPicPr>
          <p:nvPr/>
        </p:nvPicPr>
        <p:blipFill rotWithShape="1">
          <a:blip r:embed="rId2">
            <a:extLst>
              <a:ext uri="{28A0092B-C50C-407E-A947-70E740481C1C}">
                <a14:useLocalDpi xmlns:a14="http://schemas.microsoft.com/office/drawing/2010/main" val="0"/>
              </a:ext>
            </a:extLst>
          </a:blip>
          <a:srcRect t="3185" b="25895"/>
          <a:stretch/>
        </p:blipFill>
        <p:spPr>
          <a:xfrm>
            <a:off x="613611" y="3625125"/>
            <a:ext cx="5321825" cy="3035978"/>
          </a:xfrm>
          <a:prstGeom prst="rect">
            <a:avLst/>
          </a:prstGeom>
        </p:spPr>
      </p:pic>
      <p:sp>
        <p:nvSpPr>
          <p:cNvPr id="6" name="Oval 5">
            <a:extLst>
              <a:ext uri="{FF2B5EF4-FFF2-40B4-BE49-F238E27FC236}">
                <a16:creationId xmlns:a16="http://schemas.microsoft.com/office/drawing/2014/main" id="{769274AA-9F60-028C-9EBF-BDF11A20C758}"/>
              </a:ext>
            </a:extLst>
          </p:cNvPr>
          <p:cNvSpPr/>
          <p:nvPr/>
        </p:nvSpPr>
        <p:spPr>
          <a:xfrm>
            <a:off x="965491" y="3625125"/>
            <a:ext cx="1171336" cy="776042"/>
          </a:xfrm>
          <a:prstGeom prst="ellipse">
            <a:avLst/>
          </a:prstGeom>
          <a:noFill/>
          <a:ln w="76200">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1"/>
              </a:solidFill>
            </a:endParaRPr>
          </a:p>
        </p:txBody>
      </p:sp>
      <p:pic>
        <p:nvPicPr>
          <p:cNvPr id="8" name="Picture 7" descr="A screenshot of a computer&#10;&#10;Description automatically generated">
            <a:extLst>
              <a:ext uri="{FF2B5EF4-FFF2-40B4-BE49-F238E27FC236}">
                <a16:creationId xmlns:a16="http://schemas.microsoft.com/office/drawing/2014/main" id="{91889C45-1C24-BD41-DCA5-5A23F0EEC5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97706" y="3625125"/>
            <a:ext cx="4086337" cy="3287054"/>
          </a:xfrm>
          <a:prstGeom prst="rect">
            <a:avLst/>
          </a:prstGeom>
        </p:spPr>
      </p:pic>
    </p:spTree>
    <p:extLst>
      <p:ext uri="{BB962C8B-B14F-4D97-AF65-F5344CB8AC3E}">
        <p14:creationId xmlns:p14="http://schemas.microsoft.com/office/powerpoint/2010/main" val="32533471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4B688-F09A-1AB0-5B2C-CB871FE8C092}"/>
              </a:ext>
            </a:extLst>
          </p:cNvPr>
          <p:cNvSpPr>
            <a:spLocks noGrp="1"/>
          </p:cNvSpPr>
          <p:nvPr>
            <p:ph type="title"/>
          </p:nvPr>
        </p:nvSpPr>
        <p:spPr/>
        <p:txBody>
          <a:bodyPr>
            <a:normAutofit fontScale="90000"/>
          </a:bodyPr>
          <a:lstStyle/>
          <a:p>
            <a:r>
              <a:rPr lang="en-CA" dirty="0" err="1"/>
              <a:t>Jupyter</a:t>
            </a:r>
            <a:r>
              <a:rPr lang="en-CA" dirty="0"/>
              <a:t>                        vs.               </a:t>
            </a:r>
            <a:r>
              <a:rPr lang="en-CA" dirty="0" err="1"/>
              <a:t>JupyterHub</a:t>
            </a:r>
            <a:endParaRPr lang="en-CA" dirty="0"/>
          </a:p>
        </p:txBody>
      </p:sp>
      <p:pic>
        <p:nvPicPr>
          <p:cNvPr id="6" name="Content Placeholder 5" descr="A screenshot of a computer&#10;&#10;Description automatically generated">
            <a:extLst>
              <a:ext uri="{FF2B5EF4-FFF2-40B4-BE49-F238E27FC236}">
                <a16:creationId xmlns:a16="http://schemas.microsoft.com/office/drawing/2014/main" id="{09DD67AB-010F-35D2-EB90-E2D3EA9B928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3348" b="11505"/>
          <a:stretch/>
        </p:blipFill>
        <p:spPr>
          <a:xfrm>
            <a:off x="-39733" y="2825953"/>
            <a:ext cx="6355026" cy="3574847"/>
          </a:xfrm>
        </p:spPr>
      </p:pic>
      <p:pic>
        <p:nvPicPr>
          <p:cNvPr id="12" name="Picture 11" descr="A screenshot of a computer&#10;&#10;Description automatically generated">
            <a:extLst>
              <a:ext uri="{FF2B5EF4-FFF2-40B4-BE49-F238E27FC236}">
                <a16:creationId xmlns:a16="http://schemas.microsoft.com/office/drawing/2014/main" id="{0B8CBD0B-E73B-048B-10B0-AE69FF8EE230}"/>
              </a:ext>
            </a:extLst>
          </p:cNvPr>
          <p:cNvPicPr>
            <a:picLocks noChangeAspect="1"/>
          </p:cNvPicPr>
          <p:nvPr/>
        </p:nvPicPr>
        <p:blipFill rotWithShape="1">
          <a:blip r:embed="rId3">
            <a:extLst>
              <a:ext uri="{28A0092B-C50C-407E-A947-70E740481C1C}">
                <a14:useLocalDpi xmlns:a14="http://schemas.microsoft.com/office/drawing/2010/main" val="0"/>
              </a:ext>
            </a:extLst>
          </a:blip>
          <a:srcRect t="3185" b="25895"/>
          <a:stretch/>
        </p:blipFill>
        <p:spPr>
          <a:xfrm>
            <a:off x="5843726" y="2775406"/>
            <a:ext cx="6355025" cy="3625394"/>
          </a:xfrm>
          <a:prstGeom prst="rect">
            <a:avLst/>
          </a:prstGeom>
        </p:spPr>
      </p:pic>
      <p:sp>
        <p:nvSpPr>
          <p:cNvPr id="13" name="Content Placeholder 2">
            <a:extLst>
              <a:ext uri="{FF2B5EF4-FFF2-40B4-BE49-F238E27FC236}">
                <a16:creationId xmlns:a16="http://schemas.microsoft.com/office/drawing/2014/main" id="{4907F152-431C-9195-B704-1422590E9FC0}"/>
              </a:ext>
            </a:extLst>
          </p:cNvPr>
          <p:cNvSpPr txBox="1">
            <a:spLocks/>
          </p:cNvSpPr>
          <p:nvPr/>
        </p:nvSpPr>
        <p:spPr>
          <a:xfrm>
            <a:off x="725905" y="1434209"/>
            <a:ext cx="10515600" cy="483547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rgbClr val="FFFFFF"/>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rgbClr val="FFFFFF"/>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rgbClr val="FFFFFF"/>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dirty="0"/>
              <a:t>Compare the difference in “</a:t>
            </a:r>
            <a:r>
              <a:rPr lang="en-CA" dirty="0">
                <a:solidFill>
                  <a:schemeClr val="accent6"/>
                </a:solidFill>
              </a:rPr>
              <a:t>URLs</a:t>
            </a:r>
            <a:r>
              <a:rPr lang="en-CA" dirty="0"/>
              <a:t>” on your computer</a:t>
            </a:r>
          </a:p>
          <a:p>
            <a:r>
              <a:rPr lang="en-CA" dirty="0"/>
              <a:t>You’ll see </a:t>
            </a:r>
            <a:r>
              <a:rPr lang="en-CA" dirty="0" err="1"/>
              <a:t>Jupyter</a:t>
            </a:r>
            <a:r>
              <a:rPr lang="en-CA" dirty="0"/>
              <a:t> points to a local file on your computer, whereas </a:t>
            </a:r>
            <a:r>
              <a:rPr lang="en-CA" dirty="0" err="1"/>
              <a:t>JupyterHub</a:t>
            </a:r>
            <a:r>
              <a:rPr lang="en-CA" dirty="0"/>
              <a:t> is on an external website</a:t>
            </a:r>
          </a:p>
          <a:p>
            <a:endParaRPr lang="en-CA" dirty="0"/>
          </a:p>
        </p:txBody>
      </p:sp>
      <p:sp>
        <p:nvSpPr>
          <p:cNvPr id="14" name="Oval 13">
            <a:extLst>
              <a:ext uri="{FF2B5EF4-FFF2-40B4-BE49-F238E27FC236}">
                <a16:creationId xmlns:a16="http://schemas.microsoft.com/office/drawing/2014/main" id="{D296148D-E29A-B044-DF3C-A93D264420E1}"/>
              </a:ext>
            </a:extLst>
          </p:cNvPr>
          <p:cNvSpPr/>
          <p:nvPr/>
        </p:nvSpPr>
        <p:spPr>
          <a:xfrm>
            <a:off x="7857144" y="2724859"/>
            <a:ext cx="2328188" cy="402617"/>
          </a:xfrm>
          <a:prstGeom prst="ellipse">
            <a:avLst/>
          </a:prstGeom>
          <a:noFill/>
          <a:ln w="762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Oval 14">
            <a:extLst>
              <a:ext uri="{FF2B5EF4-FFF2-40B4-BE49-F238E27FC236}">
                <a16:creationId xmlns:a16="http://schemas.microsoft.com/office/drawing/2014/main" id="{A851A410-1EF0-1143-6A9B-4BF5C130B917}"/>
              </a:ext>
            </a:extLst>
          </p:cNvPr>
          <p:cNvSpPr/>
          <p:nvPr/>
        </p:nvSpPr>
        <p:spPr>
          <a:xfrm>
            <a:off x="1963337" y="2763471"/>
            <a:ext cx="2328188" cy="402617"/>
          </a:xfrm>
          <a:prstGeom prst="ellipse">
            <a:avLst/>
          </a:prstGeom>
          <a:noFill/>
          <a:ln w="762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Oval 15">
            <a:extLst>
              <a:ext uri="{FF2B5EF4-FFF2-40B4-BE49-F238E27FC236}">
                <a16:creationId xmlns:a16="http://schemas.microsoft.com/office/drawing/2014/main" id="{0FADD979-67D1-B95C-9997-B9B68520E609}"/>
              </a:ext>
            </a:extLst>
          </p:cNvPr>
          <p:cNvSpPr/>
          <p:nvPr/>
        </p:nvSpPr>
        <p:spPr>
          <a:xfrm>
            <a:off x="6471575" y="2825953"/>
            <a:ext cx="1171336" cy="776042"/>
          </a:xfrm>
          <a:prstGeom prst="ellipse">
            <a:avLst/>
          </a:prstGeom>
          <a:noFill/>
          <a:ln w="76200">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1"/>
              </a:solidFill>
            </a:endParaRPr>
          </a:p>
        </p:txBody>
      </p:sp>
      <p:sp>
        <p:nvSpPr>
          <p:cNvPr id="17" name="Oval 16">
            <a:extLst>
              <a:ext uri="{FF2B5EF4-FFF2-40B4-BE49-F238E27FC236}">
                <a16:creationId xmlns:a16="http://schemas.microsoft.com/office/drawing/2014/main" id="{0DCBAAA1-7D93-4004-9D46-BC2664378B62}"/>
              </a:ext>
            </a:extLst>
          </p:cNvPr>
          <p:cNvSpPr/>
          <p:nvPr/>
        </p:nvSpPr>
        <p:spPr>
          <a:xfrm>
            <a:off x="99217" y="2905067"/>
            <a:ext cx="1171336" cy="776042"/>
          </a:xfrm>
          <a:prstGeom prst="ellipse">
            <a:avLst/>
          </a:prstGeom>
          <a:noFill/>
          <a:ln w="76200">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1"/>
              </a:solidFill>
            </a:endParaRPr>
          </a:p>
        </p:txBody>
      </p:sp>
    </p:spTree>
    <p:extLst>
      <p:ext uri="{BB962C8B-B14F-4D97-AF65-F5344CB8AC3E}">
        <p14:creationId xmlns:p14="http://schemas.microsoft.com/office/powerpoint/2010/main" val="3408984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3E942-D48A-CF4F-BAD4-22FE8605A580}"/>
              </a:ext>
            </a:extLst>
          </p:cNvPr>
          <p:cNvSpPr>
            <a:spLocks noGrp="1"/>
          </p:cNvSpPr>
          <p:nvPr>
            <p:ph type="title"/>
          </p:nvPr>
        </p:nvSpPr>
        <p:spPr/>
        <p:txBody>
          <a:bodyPr>
            <a:normAutofit fontScale="90000"/>
          </a:bodyPr>
          <a:lstStyle/>
          <a:p>
            <a:r>
              <a:rPr lang="en-US" dirty="0"/>
              <a:t>Let’s Quickly Explore </a:t>
            </a:r>
            <a:r>
              <a:rPr lang="en-US" dirty="0" err="1"/>
              <a:t>Jupyter</a:t>
            </a:r>
            <a:endParaRPr lang="en-US" dirty="0"/>
          </a:p>
        </p:txBody>
      </p:sp>
      <p:sp>
        <p:nvSpPr>
          <p:cNvPr id="3" name="Content Placeholder 2">
            <a:extLst>
              <a:ext uri="{FF2B5EF4-FFF2-40B4-BE49-F238E27FC236}">
                <a16:creationId xmlns:a16="http://schemas.microsoft.com/office/drawing/2014/main" id="{66A3DF1E-F240-BC41-B313-3625DDE1D979}"/>
              </a:ext>
            </a:extLst>
          </p:cNvPr>
          <p:cNvSpPr>
            <a:spLocks noGrp="1"/>
          </p:cNvSpPr>
          <p:nvPr>
            <p:ph idx="1"/>
          </p:nvPr>
        </p:nvSpPr>
        <p:spPr>
          <a:xfrm>
            <a:off x="838200" y="1825624"/>
            <a:ext cx="6664036" cy="4835479"/>
          </a:xfrm>
        </p:spPr>
        <p:txBody>
          <a:bodyPr>
            <a:normAutofit/>
          </a:bodyPr>
          <a:lstStyle/>
          <a:p>
            <a:r>
              <a:rPr lang="en-US" dirty="0"/>
              <a:t>Explore different cell types</a:t>
            </a:r>
          </a:p>
          <a:p>
            <a:r>
              <a:rPr lang="en-US" dirty="0"/>
              <a:t>Execute Python code in </a:t>
            </a:r>
            <a:r>
              <a:rPr lang="en-US" dirty="0" err="1"/>
              <a:t>Jupyter</a:t>
            </a:r>
            <a:endParaRPr lang="en-US" dirty="0"/>
          </a:p>
          <a:p>
            <a:r>
              <a:rPr lang="en-US" dirty="0"/>
              <a:t>Other helpful </a:t>
            </a:r>
            <a:r>
              <a:rPr lang="en-US" dirty="0" err="1"/>
              <a:t>Jupyter</a:t>
            </a:r>
            <a:r>
              <a:rPr lang="en-US" dirty="0"/>
              <a:t> tips</a:t>
            </a:r>
          </a:p>
          <a:p>
            <a:r>
              <a:rPr lang="en-US" dirty="0"/>
              <a:t>You can use the downloaded .</a:t>
            </a:r>
            <a:r>
              <a:rPr lang="en-US" dirty="0" err="1"/>
              <a:t>ipynb</a:t>
            </a:r>
            <a:r>
              <a:rPr lang="en-US" dirty="0"/>
              <a:t> file or </a:t>
            </a:r>
            <a:r>
              <a:rPr lang="en-US" dirty="0" err="1"/>
              <a:t>JupyterHub</a:t>
            </a:r>
            <a:r>
              <a:rPr lang="en-US" dirty="0"/>
              <a:t> links to follow along</a:t>
            </a:r>
          </a:p>
        </p:txBody>
      </p:sp>
      <p:sp>
        <p:nvSpPr>
          <p:cNvPr id="4" name="Rectangle: Rounded Corners 5">
            <a:extLst>
              <a:ext uri="{FF2B5EF4-FFF2-40B4-BE49-F238E27FC236}">
                <a16:creationId xmlns:a16="http://schemas.microsoft.com/office/drawing/2014/main" id="{9BD5FBCF-8C94-E44C-BBC9-C128207E6FA0}"/>
              </a:ext>
            </a:extLst>
          </p:cNvPr>
          <p:cNvSpPr/>
          <p:nvPr/>
        </p:nvSpPr>
        <p:spPr>
          <a:xfrm>
            <a:off x="7664115" y="1949006"/>
            <a:ext cx="3958389" cy="4418765"/>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b="1" dirty="0">
                <a:solidFill>
                  <a:srgbClr val="FFFFFF"/>
                </a:solidFill>
              </a:rPr>
              <a:t>Open your notebook</a:t>
            </a:r>
          </a:p>
          <a:p>
            <a:endParaRPr lang="en-US" sz="4400" b="1" dirty="0">
              <a:solidFill>
                <a:srgbClr val="FFFFFF"/>
              </a:solidFill>
            </a:endParaRPr>
          </a:p>
          <a:p>
            <a:r>
              <a:rPr lang="en-US" sz="2800" b="1" dirty="0">
                <a:solidFill>
                  <a:srgbClr val="FFFFFF"/>
                </a:solidFill>
              </a:rPr>
              <a:t>Click Link</a:t>
            </a:r>
            <a:r>
              <a:rPr lang="en-US" sz="2800" b="1" dirty="0">
                <a:solidFill>
                  <a:schemeClr val="accent6"/>
                </a:solidFill>
              </a:rPr>
              <a:t>:</a:t>
            </a:r>
          </a:p>
          <a:p>
            <a:r>
              <a:rPr lang="en-US" sz="2800" b="1" dirty="0">
                <a:solidFill>
                  <a:schemeClr val="accent6"/>
                </a:solidFill>
              </a:rPr>
              <a:t>1. Exploring Cell Types in </a:t>
            </a:r>
            <a:r>
              <a:rPr lang="en-US" sz="2800" b="1" dirty="0" err="1">
                <a:solidFill>
                  <a:schemeClr val="accent6"/>
                </a:solidFill>
              </a:rPr>
              <a:t>Jupyter</a:t>
            </a:r>
            <a:endParaRPr lang="en-US" sz="2800" b="1" dirty="0">
              <a:solidFill>
                <a:schemeClr val="accent6"/>
              </a:solidFill>
            </a:endParaRPr>
          </a:p>
        </p:txBody>
      </p:sp>
    </p:spTree>
    <p:extLst>
      <p:ext uri="{BB962C8B-B14F-4D97-AF65-F5344CB8AC3E}">
        <p14:creationId xmlns:p14="http://schemas.microsoft.com/office/powerpoint/2010/main" val="18127938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Description automatically generated">
            <a:extLst>
              <a:ext uri="{FF2B5EF4-FFF2-40B4-BE49-F238E27FC236}">
                <a16:creationId xmlns:a16="http://schemas.microsoft.com/office/drawing/2014/main" id="{ADD7D338-1702-98D2-8D72-090D151DF7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2161" y="3429000"/>
            <a:ext cx="3740150" cy="3035300"/>
          </a:xfrm>
          <a:prstGeom prst="rect">
            <a:avLst/>
          </a:prstGeom>
        </p:spPr>
      </p:pic>
      <p:sp>
        <p:nvSpPr>
          <p:cNvPr id="2" name="Title 1">
            <a:extLst>
              <a:ext uri="{FF2B5EF4-FFF2-40B4-BE49-F238E27FC236}">
                <a16:creationId xmlns:a16="http://schemas.microsoft.com/office/drawing/2014/main" id="{EBEB308A-B536-04E2-A616-942C4209FE2D}"/>
              </a:ext>
            </a:extLst>
          </p:cNvPr>
          <p:cNvSpPr>
            <a:spLocks noGrp="1"/>
          </p:cNvSpPr>
          <p:nvPr>
            <p:ph type="title"/>
          </p:nvPr>
        </p:nvSpPr>
        <p:spPr/>
        <p:txBody>
          <a:bodyPr>
            <a:normAutofit fontScale="90000"/>
          </a:bodyPr>
          <a:lstStyle/>
          <a:p>
            <a:r>
              <a:rPr lang="en-CA" dirty="0"/>
              <a:t>Running Your First Python (.</a:t>
            </a:r>
            <a:r>
              <a:rPr lang="en-CA" dirty="0" err="1"/>
              <a:t>py</a:t>
            </a:r>
            <a:r>
              <a:rPr lang="en-CA" dirty="0"/>
              <a:t>) File</a:t>
            </a:r>
          </a:p>
        </p:txBody>
      </p:sp>
      <p:sp>
        <p:nvSpPr>
          <p:cNvPr id="7" name="Content Placeholder 6">
            <a:extLst>
              <a:ext uri="{FF2B5EF4-FFF2-40B4-BE49-F238E27FC236}">
                <a16:creationId xmlns:a16="http://schemas.microsoft.com/office/drawing/2014/main" id="{29A7C73C-4035-3022-5805-8FCC21FDCE5C}"/>
              </a:ext>
            </a:extLst>
          </p:cNvPr>
          <p:cNvSpPr>
            <a:spLocks noGrp="1"/>
          </p:cNvSpPr>
          <p:nvPr>
            <p:ph idx="1"/>
          </p:nvPr>
        </p:nvSpPr>
        <p:spPr>
          <a:xfrm>
            <a:off x="599098" y="1584992"/>
            <a:ext cx="11288102" cy="4835479"/>
          </a:xfrm>
        </p:spPr>
        <p:txBody>
          <a:bodyPr>
            <a:normAutofit/>
          </a:bodyPr>
          <a:lstStyle/>
          <a:p>
            <a:r>
              <a:rPr lang="en-CA" sz="2400" dirty="0"/>
              <a:t>Download this .</a:t>
            </a:r>
            <a:r>
              <a:rPr lang="en-CA" sz="2400" dirty="0" err="1"/>
              <a:t>py</a:t>
            </a:r>
            <a:r>
              <a:rPr lang="en-CA" sz="2400" dirty="0"/>
              <a:t> file from Quercus</a:t>
            </a:r>
          </a:p>
          <a:p>
            <a:r>
              <a:rPr lang="en-CA" sz="2400" dirty="0"/>
              <a:t>Open </a:t>
            </a:r>
            <a:r>
              <a:rPr lang="en-CA" sz="2400" dirty="0" err="1"/>
              <a:t>VSCode</a:t>
            </a:r>
            <a:r>
              <a:rPr lang="en-CA" sz="2400" dirty="0"/>
              <a:t> on your Computer</a:t>
            </a:r>
          </a:p>
          <a:p>
            <a:r>
              <a:rPr lang="en-CA" sz="2400" dirty="0"/>
              <a:t>In </a:t>
            </a:r>
            <a:r>
              <a:rPr lang="en-CA" sz="2400" dirty="0" err="1"/>
              <a:t>VSCode</a:t>
            </a:r>
            <a:r>
              <a:rPr lang="en-CA" sz="2400" dirty="0"/>
              <a:t> go to File -&gt; Open -&gt; find and open the .</a:t>
            </a:r>
            <a:r>
              <a:rPr lang="en-CA" sz="2400" dirty="0" err="1"/>
              <a:t>py</a:t>
            </a:r>
            <a:r>
              <a:rPr lang="en-CA" sz="2400" dirty="0"/>
              <a:t> file where you downloaded it</a:t>
            </a:r>
          </a:p>
        </p:txBody>
      </p:sp>
      <p:sp>
        <p:nvSpPr>
          <p:cNvPr id="10" name="Down Arrow 9">
            <a:extLst>
              <a:ext uri="{FF2B5EF4-FFF2-40B4-BE49-F238E27FC236}">
                <a16:creationId xmlns:a16="http://schemas.microsoft.com/office/drawing/2014/main" id="{4F8A1960-6856-72EB-2582-1D31313C37D2}"/>
              </a:ext>
            </a:extLst>
          </p:cNvPr>
          <p:cNvSpPr/>
          <p:nvPr/>
        </p:nvSpPr>
        <p:spPr>
          <a:xfrm rot="3997194">
            <a:off x="1945953" y="4151817"/>
            <a:ext cx="304800" cy="770036"/>
          </a:xfrm>
          <a:prstGeom prst="down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6" name="Picture 5" descr="A screenshot of a computer&#10;&#10;Description automatically generated">
            <a:extLst>
              <a:ext uri="{FF2B5EF4-FFF2-40B4-BE49-F238E27FC236}">
                <a16:creationId xmlns:a16="http://schemas.microsoft.com/office/drawing/2014/main" id="{B738C703-A788-1228-CC31-FCE4DC765D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1932" y="2960035"/>
            <a:ext cx="6357907" cy="3897965"/>
          </a:xfrm>
          <a:prstGeom prst="rect">
            <a:avLst/>
          </a:prstGeom>
        </p:spPr>
      </p:pic>
    </p:spTree>
    <p:extLst>
      <p:ext uri="{BB962C8B-B14F-4D97-AF65-F5344CB8AC3E}">
        <p14:creationId xmlns:p14="http://schemas.microsoft.com/office/powerpoint/2010/main" val="14167580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computer&#10;&#10;Description automatically generated">
            <a:extLst>
              <a:ext uri="{FF2B5EF4-FFF2-40B4-BE49-F238E27FC236}">
                <a16:creationId xmlns:a16="http://schemas.microsoft.com/office/drawing/2014/main" id="{3A672649-8683-E9DE-E3BA-F11F29D97D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01521"/>
            <a:ext cx="8240494" cy="5052159"/>
          </a:xfrm>
          <a:prstGeom prst="rect">
            <a:avLst/>
          </a:prstGeom>
        </p:spPr>
      </p:pic>
      <p:sp>
        <p:nvSpPr>
          <p:cNvPr id="3" name="Content Placeholder 2">
            <a:extLst>
              <a:ext uri="{FF2B5EF4-FFF2-40B4-BE49-F238E27FC236}">
                <a16:creationId xmlns:a16="http://schemas.microsoft.com/office/drawing/2014/main" id="{AEE3E9E7-0514-96CA-CAE8-1304C3E3EF3D}"/>
              </a:ext>
            </a:extLst>
          </p:cNvPr>
          <p:cNvSpPr txBox="1">
            <a:spLocks/>
          </p:cNvSpPr>
          <p:nvPr/>
        </p:nvSpPr>
        <p:spPr>
          <a:xfrm>
            <a:off x="7936666" y="3641132"/>
            <a:ext cx="3671565" cy="108811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rgbClr val="FFFFFF"/>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rgbClr val="FFFFFF"/>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rgbClr val="FFFFFF"/>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2400" dirty="0"/>
              <a:t>Click here to change the Python version and interpreter being used.</a:t>
            </a:r>
          </a:p>
        </p:txBody>
      </p:sp>
      <p:sp>
        <p:nvSpPr>
          <p:cNvPr id="6" name="Down Arrow 5">
            <a:extLst>
              <a:ext uri="{FF2B5EF4-FFF2-40B4-BE49-F238E27FC236}">
                <a16:creationId xmlns:a16="http://schemas.microsoft.com/office/drawing/2014/main" id="{694E9D3E-F942-1CD0-F92E-5CB660439107}"/>
              </a:ext>
            </a:extLst>
          </p:cNvPr>
          <p:cNvSpPr/>
          <p:nvPr/>
        </p:nvSpPr>
        <p:spPr>
          <a:xfrm rot="10800000">
            <a:off x="6400800" y="5076704"/>
            <a:ext cx="312822" cy="444879"/>
          </a:xfrm>
          <a:prstGeom prst="down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0" name="Down Arrow 9">
            <a:extLst>
              <a:ext uri="{FF2B5EF4-FFF2-40B4-BE49-F238E27FC236}">
                <a16:creationId xmlns:a16="http://schemas.microsoft.com/office/drawing/2014/main" id="{720793FF-985D-4EB1-4434-73EE7F027AFE}"/>
              </a:ext>
            </a:extLst>
          </p:cNvPr>
          <p:cNvSpPr/>
          <p:nvPr/>
        </p:nvSpPr>
        <p:spPr>
          <a:xfrm rot="2692473">
            <a:off x="7172744" y="4180545"/>
            <a:ext cx="304800" cy="770036"/>
          </a:xfrm>
          <a:prstGeom prst="down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 name="Content Placeholder 2">
            <a:extLst>
              <a:ext uri="{FF2B5EF4-FFF2-40B4-BE49-F238E27FC236}">
                <a16:creationId xmlns:a16="http://schemas.microsoft.com/office/drawing/2014/main" id="{389E77CE-5427-3E54-0F58-118C6A781947}"/>
              </a:ext>
            </a:extLst>
          </p:cNvPr>
          <p:cNvSpPr txBox="1">
            <a:spLocks/>
          </p:cNvSpPr>
          <p:nvPr/>
        </p:nvSpPr>
        <p:spPr>
          <a:xfrm>
            <a:off x="3784111" y="5521583"/>
            <a:ext cx="4623777" cy="108811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rgbClr val="FFFFFF"/>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rgbClr val="FFFFFF"/>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rgbClr val="FFFFFF"/>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2400" dirty="0"/>
              <a:t>Click here to change the programming language.  It should say Python for APS106.</a:t>
            </a:r>
          </a:p>
        </p:txBody>
      </p:sp>
    </p:spTree>
    <p:extLst>
      <p:ext uri="{BB962C8B-B14F-4D97-AF65-F5344CB8AC3E}">
        <p14:creationId xmlns:p14="http://schemas.microsoft.com/office/powerpoint/2010/main" val="1698344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Description automatically generated">
            <a:extLst>
              <a:ext uri="{FF2B5EF4-FFF2-40B4-BE49-F238E27FC236}">
                <a16:creationId xmlns:a16="http://schemas.microsoft.com/office/drawing/2014/main" id="{ABC2AB8E-A7FB-3D23-E937-C7D6B0721B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15494" y="1936883"/>
            <a:ext cx="8295141" cy="5085663"/>
          </a:xfrm>
          <a:prstGeom prst="rect">
            <a:avLst/>
          </a:prstGeom>
        </p:spPr>
      </p:pic>
      <p:sp>
        <p:nvSpPr>
          <p:cNvPr id="13" name="Down Arrow 12">
            <a:extLst>
              <a:ext uri="{FF2B5EF4-FFF2-40B4-BE49-F238E27FC236}">
                <a16:creationId xmlns:a16="http://schemas.microsoft.com/office/drawing/2014/main" id="{200C9E85-96C9-AA09-133F-5163F981A6FB}"/>
              </a:ext>
            </a:extLst>
          </p:cNvPr>
          <p:cNvSpPr/>
          <p:nvPr/>
        </p:nvSpPr>
        <p:spPr>
          <a:xfrm>
            <a:off x="9298930" y="1763234"/>
            <a:ext cx="304800" cy="770036"/>
          </a:xfrm>
          <a:prstGeom prst="downArrow">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Content Placeholder 2">
            <a:extLst>
              <a:ext uri="{FF2B5EF4-FFF2-40B4-BE49-F238E27FC236}">
                <a16:creationId xmlns:a16="http://schemas.microsoft.com/office/drawing/2014/main" id="{3BB78646-9C9E-692C-9C3D-68138164B912}"/>
              </a:ext>
            </a:extLst>
          </p:cNvPr>
          <p:cNvSpPr txBox="1">
            <a:spLocks/>
          </p:cNvSpPr>
          <p:nvPr/>
        </p:nvSpPr>
        <p:spPr>
          <a:xfrm>
            <a:off x="534766" y="624857"/>
            <a:ext cx="10515600" cy="483547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rgbClr val="FFFFFF"/>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rgbClr val="FFFFFF"/>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rgbClr val="FFFFFF"/>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dirty="0"/>
              <a:t>Take some time opening this on your personal computer</a:t>
            </a:r>
          </a:p>
          <a:p>
            <a:r>
              <a:rPr lang="en-CA" dirty="0">
                <a:solidFill>
                  <a:schemeClr val="accent6"/>
                </a:solidFill>
              </a:rPr>
              <a:t>On Line 3, replace Art Vandelay with your name</a:t>
            </a:r>
          </a:p>
          <a:p>
            <a:r>
              <a:rPr lang="en-CA" dirty="0">
                <a:solidFill>
                  <a:srgbClr val="00B050"/>
                </a:solidFill>
              </a:rPr>
              <a:t>Hit the triangle arrow to RUN or EXECUTE code</a:t>
            </a:r>
          </a:p>
        </p:txBody>
      </p:sp>
      <p:sp>
        <p:nvSpPr>
          <p:cNvPr id="17" name="Down Arrow 16">
            <a:extLst>
              <a:ext uri="{FF2B5EF4-FFF2-40B4-BE49-F238E27FC236}">
                <a16:creationId xmlns:a16="http://schemas.microsoft.com/office/drawing/2014/main" id="{4E69206B-7AB2-FCD3-6624-25DFE13911CB}"/>
              </a:ext>
            </a:extLst>
          </p:cNvPr>
          <p:cNvSpPr/>
          <p:nvPr/>
        </p:nvSpPr>
        <p:spPr>
          <a:xfrm rot="16200000">
            <a:off x="2811244" y="2945080"/>
            <a:ext cx="304800" cy="770036"/>
          </a:xfrm>
          <a:prstGeom prst="down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3814613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B0F18-C8F5-4E76-9F68-50E71A14EB7A}"/>
              </a:ext>
            </a:extLst>
          </p:cNvPr>
          <p:cNvSpPr>
            <a:spLocks noGrp="1"/>
          </p:cNvSpPr>
          <p:nvPr>
            <p:ph type="title"/>
          </p:nvPr>
        </p:nvSpPr>
        <p:spPr/>
        <p:txBody>
          <a:bodyPr>
            <a:normAutofit fontScale="90000"/>
          </a:bodyPr>
          <a:lstStyle/>
          <a:p>
            <a:r>
              <a:rPr lang="en-US" b="1" dirty="0"/>
              <a:t>What is Programming</a:t>
            </a:r>
            <a:r>
              <a:rPr lang="en-US" b="1" dirty="0">
                <a:solidFill>
                  <a:schemeClr val="accent2"/>
                </a:solidFill>
              </a:rPr>
              <a:t>?</a:t>
            </a:r>
          </a:p>
        </p:txBody>
      </p:sp>
      <p:sp>
        <p:nvSpPr>
          <p:cNvPr id="3" name="Content Placeholder 2">
            <a:extLst>
              <a:ext uri="{FF2B5EF4-FFF2-40B4-BE49-F238E27FC236}">
                <a16:creationId xmlns:a16="http://schemas.microsoft.com/office/drawing/2014/main" id="{734EFC58-F4AF-4D45-A52D-6B691F13F9C9}"/>
              </a:ext>
            </a:extLst>
          </p:cNvPr>
          <p:cNvSpPr>
            <a:spLocks noGrp="1"/>
          </p:cNvSpPr>
          <p:nvPr>
            <p:ph idx="1"/>
          </p:nvPr>
        </p:nvSpPr>
        <p:spPr>
          <a:xfrm>
            <a:off x="838200" y="1825625"/>
            <a:ext cx="10515600" cy="2488468"/>
          </a:xfrm>
        </p:spPr>
        <p:txBody>
          <a:bodyPr/>
          <a:lstStyle/>
          <a:p>
            <a:r>
              <a:rPr lang="en-US" dirty="0"/>
              <a:t>A way of telling a computer what to do</a:t>
            </a:r>
            <a:r>
              <a:rPr lang="en-US" dirty="0">
                <a:solidFill>
                  <a:schemeClr val="accent3"/>
                </a:solidFill>
              </a:rPr>
              <a:t>.</a:t>
            </a:r>
          </a:p>
          <a:p>
            <a:r>
              <a:rPr lang="en-US" dirty="0"/>
              <a:t>A computer can’t infer </a:t>
            </a:r>
            <a:r>
              <a:rPr lang="en-US" dirty="0">
                <a:solidFill>
                  <a:schemeClr val="accent6"/>
                </a:solidFill>
              </a:rPr>
              <a:t>(</a:t>
            </a:r>
            <a:r>
              <a:rPr lang="en-US" dirty="0">
                <a:solidFill>
                  <a:schemeClr val="accent3"/>
                </a:solidFill>
              </a:rPr>
              <a:t>…</a:t>
            </a:r>
            <a:r>
              <a:rPr lang="en-US" dirty="0"/>
              <a:t>yet</a:t>
            </a:r>
            <a:r>
              <a:rPr lang="en-US" dirty="0">
                <a:solidFill>
                  <a:schemeClr val="accent6"/>
                </a:solidFill>
              </a:rPr>
              <a:t>)</a:t>
            </a:r>
            <a:r>
              <a:rPr lang="en-US" dirty="0">
                <a:solidFill>
                  <a:schemeClr val="accent3"/>
                </a:solidFill>
              </a:rPr>
              <a:t>.</a:t>
            </a:r>
          </a:p>
          <a:p>
            <a:pPr lvl="1"/>
            <a:r>
              <a:rPr lang="en-US" dirty="0"/>
              <a:t>Need to tell a computer every single step </a:t>
            </a:r>
            <a:r>
              <a:rPr lang="en-US" dirty="0">
                <a:solidFill>
                  <a:schemeClr val="accent6"/>
                </a:solidFill>
              </a:rPr>
              <a:t>(</a:t>
            </a:r>
            <a:r>
              <a:rPr lang="en-US" dirty="0"/>
              <a:t>or “instruction”</a:t>
            </a:r>
            <a:r>
              <a:rPr lang="en-US" dirty="0">
                <a:solidFill>
                  <a:schemeClr val="accent6"/>
                </a:solidFill>
              </a:rPr>
              <a:t>)</a:t>
            </a:r>
            <a:r>
              <a:rPr lang="en-US" dirty="0"/>
              <a:t> it needs to do in a language it can understand</a:t>
            </a:r>
            <a:r>
              <a:rPr lang="en-US" dirty="0">
                <a:solidFill>
                  <a:schemeClr val="accent3"/>
                </a:solidFill>
              </a:rPr>
              <a:t>.</a:t>
            </a:r>
          </a:p>
          <a:p>
            <a:pPr lvl="1"/>
            <a:r>
              <a:rPr lang="en-US" dirty="0"/>
              <a:t>How would you request an egg for breakfast to a chef and to a computer</a:t>
            </a:r>
            <a:r>
              <a:rPr lang="en-US" dirty="0">
                <a:solidFill>
                  <a:schemeClr val="accent3"/>
                </a:solidFill>
              </a:rPr>
              <a:t>/</a:t>
            </a:r>
            <a:r>
              <a:rPr lang="en-US" dirty="0"/>
              <a:t>robot</a:t>
            </a:r>
            <a:r>
              <a:rPr lang="en-US" dirty="0">
                <a:solidFill>
                  <a:schemeClr val="accent3"/>
                </a:solidFill>
              </a:rPr>
              <a:t>?</a:t>
            </a:r>
          </a:p>
          <a:p>
            <a:endParaRPr lang="en-US" dirty="0"/>
          </a:p>
          <a:p>
            <a:endParaRPr lang="en-US" dirty="0"/>
          </a:p>
          <a:p>
            <a:endParaRPr lang="en-US" dirty="0"/>
          </a:p>
        </p:txBody>
      </p:sp>
      <p:sp>
        <p:nvSpPr>
          <p:cNvPr id="4" name="Content Placeholder 2">
            <a:extLst>
              <a:ext uri="{FF2B5EF4-FFF2-40B4-BE49-F238E27FC236}">
                <a16:creationId xmlns:a16="http://schemas.microsoft.com/office/drawing/2014/main" id="{3BC1D87F-57FC-4A8D-9E30-1DB8A39BA033}"/>
              </a:ext>
            </a:extLst>
          </p:cNvPr>
          <p:cNvSpPr txBox="1">
            <a:spLocks/>
          </p:cNvSpPr>
          <p:nvPr/>
        </p:nvSpPr>
        <p:spPr>
          <a:xfrm>
            <a:off x="838200" y="4557102"/>
            <a:ext cx="5085862" cy="17108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rgbClr val="FFFFFF"/>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rgbClr val="FFFFFF"/>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rgbClr val="FFFFFF"/>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b="1" dirty="0"/>
              <a:t>To a Chef</a:t>
            </a:r>
          </a:p>
          <a:p>
            <a:pPr marL="914400" lvl="1" indent="-457200">
              <a:buFont typeface="+mj-lt"/>
              <a:buAutoNum type="arabicPeriod"/>
            </a:pPr>
            <a:r>
              <a:rPr lang="en-US" sz="2000" dirty="0"/>
              <a:t>Sunny</a:t>
            </a:r>
            <a:r>
              <a:rPr lang="en-US" sz="2000" dirty="0">
                <a:solidFill>
                  <a:schemeClr val="accent6"/>
                </a:solidFill>
              </a:rPr>
              <a:t>-</a:t>
            </a:r>
            <a:r>
              <a:rPr lang="en-US" sz="2000" dirty="0"/>
              <a:t>side up</a:t>
            </a:r>
            <a:r>
              <a:rPr lang="en-US" sz="2000" dirty="0">
                <a:solidFill>
                  <a:schemeClr val="accent6"/>
                </a:solidFill>
              </a:rPr>
              <a:t>,</a:t>
            </a:r>
            <a:r>
              <a:rPr lang="en-US" sz="2000" dirty="0"/>
              <a:t> please</a:t>
            </a:r>
            <a:r>
              <a:rPr lang="en-US" sz="2000" dirty="0">
                <a:solidFill>
                  <a:schemeClr val="accent6"/>
                </a:solidFill>
              </a:rPr>
              <a:t>!</a:t>
            </a:r>
          </a:p>
          <a:p>
            <a:endParaRPr lang="en-US" sz="2400" dirty="0"/>
          </a:p>
          <a:p>
            <a:endParaRPr lang="en-US" sz="2400" dirty="0"/>
          </a:p>
          <a:p>
            <a:endParaRPr lang="en-US" sz="2400" dirty="0"/>
          </a:p>
        </p:txBody>
      </p:sp>
      <p:sp>
        <p:nvSpPr>
          <p:cNvPr id="5" name="Content Placeholder 2">
            <a:extLst>
              <a:ext uri="{FF2B5EF4-FFF2-40B4-BE49-F238E27FC236}">
                <a16:creationId xmlns:a16="http://schemas.microsoft.com/office/drawing/2014/main" id="{82C4FAA2-BD76-4214-9699-BE755A4886AF}"/>
              </a:ext>
            </a:extLst>
          </p:cNvPr>
          <p:cNvSpPr txBox="1">
            <a:spLocks/>
          </p:cNvSpPr>
          <p:nvPr/>
        </p:nvSpPr>
        <p:spPr>
          <a:xfrm>
            <a:off x="6267938" y="4557102"/>
            <a:ext cx="5085862" cy="2125052"/>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rgbClr val="FFFFFF"/>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rgbClr val="FFFFFF"/>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rgbClr val="FFFFFF"/>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To a Computer</a:t>
            </a:r>
          </a:p>
          <a:p>
            <a:pPr marL="914400" lvl="1" indent="-457200">
              <a:buFont typeface="+mj-lt"/>
              <a:buAutoNum type="arabicPeriod"/>
            </a:pPr>
            <a:r>
              <a:rPr lang="en-US" dirty="0">
                <a:solidFill>
                  <a:schemeClr val="accent6"/>
                </a:solidFill>
              </a:rPr>
              <a:t>“</a:t>
            </a:r>
            <a:r>
              <a:rPr lang="en-US" dirty="0"/>
              <a:t>Turn on stove</a:t>
            </a:r>
            <a:r>
              <a:rPr lang="en-US" dirty="0">
                <a:solidFill>
                  <a:schemeClr val="accent6"/>
                </a:solidFill>
              </a:rPr>
              <a:t>”</a:t>
            </a:r>
          </a:p>
          <a:p>
            <a:pPr marL="914400" lvl="1" indent="-457200">
              <a:buFont typeface="+mj-lt"/>
              <a:buAutoNum type="arabicPeriod"/>
            </a:pPr>
            <a:r>
              <a:rPr lang="en-US" dirty="0">
                <a:solidFill>
                  <a:schemeClr val="accent6"/>
                </a:solidFill>
              </a:rPr>
              <a:t>“</a:t>
            </a:r>
            <a:r>
              <a:rPr lang="en-US" dirty="0"/>
              <a:t>Take out pan</a:t>
            </a:r>
            <a:r>
              <a:rPr lang="en-US" dirty="0">
                <a:solidFill>
                  <a:schemeClr val="accent6"/>
                </a:solidFill>
              </a:rPr>
              <a:t>”</a:t>
            </a:r>
          </a:p>
          <a:p>
            <a:pPr marL="914400" lvl="1" indent="-457200">
              <a:buFont typeface="+mj-lt"/>
              <a:buAutoNum type="arabicPeriod"/>
            </a:pPr>
            <a:r>
              <a:rPr lang="en-US" dirty="0">
                <a:solidFill>
                  <a:schemeClr val="accent6"/>
                </a:solidFill>
              </a:rPr>
              <a:t>“</a:t>
            </a:r>
            <a:r>
              <a:rPr lang="en-US" dirty="0"/>
              <a:t>Take one egg out of fridge</a:t>
            </a:r>
            <a:r>
              <a:rPr lang="en-US" dirty="0">
                <a:solidFill>
                  <a:schemeClr val="accent6"/>
                </a:solidFill>
              </a:rPr>
              <a:t>”</a:t>
            </a:r>
          </a:p>
          <a:p>
            <a:pPr marL="914400" lvl="1" indent="-457200">
              <a:buFont typeface="+mj-lt"/>
              <a:buAutoNum type="arabicPeriod"/>
            </a:pPr>
            <a:r>
              <a:rPr lang="en-US" dirty="0">
                <a:solidFill>
                  <a:schemeClr val="accent6"/>
                </a:solidFill>
              </a:rPr>
              <a:t>“</a:t>
            </a:r>
            <a:r>
              <a:rPr lang="en-US" dirty="0"/>
              <a:t>Crack egg</a:t>
            </a:r>
            <a:r>
              <a:rPr lang="en-US" dirty="0">
                <a:solidFill>
                  <a:schemeClr val="accent6"/>
                </a:solidFill>
              </a:rPr>
              <a:t>”</a:t>
            </a:r>
          </a:p>
          <a:p>
            <a:pPr marL="914400" lvl="1" indent="-457200">
              <a:buFont typeface="+mj-lt"/>
              <a:buAutoNum type="arabicPeriod"/>
            </a:pPr>
            <a:r>
              <a:rPr lang="en-US" dirty="0">
                <a:solidFill>
                  <a:schemeClr val="accent6"/>
                </a:solidFill>
              </a:rPr>
              <a:t>“</a:t>
            </a:r>
            <a:r>
              <a:rPr lang="en-US" dirty="0"/>
              <a:t>Pour egg into pan</a:t>
            </a:r>
            <a:r>
              <a:rPr lang="en-US" dirty="0">
                <a:solidFill>
                  <a:schemeClr val="accent6"/>
                </a:solidFill>
              </a:rPr>
              <a:t>”</a:t>
            </a:r>
          </a:p>
          <a:p>
            <a:pPr marL="914400" lvl="1" indent="-457200">
              <a:buFont typeface="+mj-lt"/>
              <a:buAutoNum type="arabicPeriod"/>
            </a:pPr>
            <a:r>
              <a:rPr lang="en-US" dirty="0">
                <a:solidFill>
                  <a:schemeClr val="accent6"/>
                </a:solidFill>
              </a:rPr>
              <a:t>“</a:t>
            </a:r>
            <a:r>
              <a:rPr lang="en-US" dirty="0"/>
              <a:t>Wait 5 minutes</a:t>
            </a:r>
            <a:r>
              <a:rPr lang="en-US" dirty="0">
                <a:solidFill>
                  <a:schemeClr val="accent6"/>
                </a:solidFill>
              </a:rPr>
              <a:t>”</a:t>
            </a:r>
          </a:p>
          <a:p>
            <a:pPr lvl="1"/>
            <a:endParaRPr lang="en-US" dirty="0"/>
          </a:p>
          <a:p>
            <a:endParaRPr lang="en-US" dirty="0"/>
          </a:p>
          <a:p>
            <a:endParaRPr lang="en-US" dirty="0"/>
          </a:p>
          <a:p>
            <a:endParaRPr lang="en-US" dirty="0"/>
          </a:p>
        </p:txBody>
      </p:sp>
    </p:spTree>
    <p:extLst>
      <p:ext uri="{BB962C8B-B14F-4D97-AF65-F5344CB8AC3E}">
        <p14:creationId xmlns:p14="http://schemas.microsoft.com/office/powerpoint/2010/main" val="16397407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4" descr="Raspberry Pi 3 Model B — JustBoom">
            <a:extLst>
              <a:ext uri="{FF2B5EF4-FFF2-40B4-BE49-F238E27FC236}">
                <a16:creationId xmlns:a16="http://schemas.microsoft.com/office/drawing/2014/main" id="{2CFC5474-9925-4830-A51B-C2C92E2B48F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847" t="11942" r="2909" b="11511"/>
          <a:stretch/>
        </p:blipFill>
        <p:spPr bwMode="auto">
          <a:xfrm>
            <a:off x="7569657" y="4465852"/>
            <a:ext cx="2702799" cy="2195251"/>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Rounded Corners 8">
            <a:extLst>
              <a:ext uri="{FF2B5EF4-FFF2-40B4-BE49-F238E27FC236}">
                <a16:creationId xmlns:a16="http://schemas.microsoft.com/office/drawing/2014/main" id="{FCB46677-D0B0-4A4E-BBF9-710FF1988B12}"/>
              </a:ext>
            </a:extLst>
          </p:cNvPr>
          <p:cNvSpPr/>
          <p:nvPr/>
        </p:nvSpPr>
        <p:spPr>
          <a:xfrm>
            <a:off x="7579331" y="761021"/>
            <a:ext cx="2702798" cy="569062"/>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rPr>
              <a:t>English</a:t>
            </a:r>
          </a:p>
        </p:txBody>
      </p:sp>
      <p:sp>
        <p:nvSpPr>
          <p:cNvPr id="10" name="Rectangle: Rounded Corners 9">
            <a:extLst>
              <a:ext uri="{FF2B5EF4-FFF2-40B4-BE49-F238E27FC236}">
                <a16:creationId xmlns:a16="http://schemas.microsoft.com/office/drawing/2014/main" id="{A4310B51-1B54-40BC-8FDB-C9237EEF731C}"/>
              </a:ext>
            </a:extLst>
          </p:cNvPr>
          <p:cNvSpPr/>
          <p:nvPr/>
        </p:nvSpPr>
        <p:spPr>
          <a:xfrm>
            <a:off x="7579331" y="1513839"/>
            <a:ext cx="2702798" cy="569062"/>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rPr>
              <a:t>Pseudocode</a:t>
            </a:r>
          </a:p>
        </p:txBody>
      </p:sp>
      <p:sp>
        <p:nvSpPr>
          <p:cNvPr id="11" name="Rectangle: Rounded Corners 10">
            <a:extLst>
              <a:ext uri="{FF2B5EF4-FFF2-40B4-BE49-F238E27FC236}">
                <a16:creationId xmlns:a16="http://schemas.microsoft.com/office/drawing/2014/main" id="{79DEFE0E-E360-4F2E-99EE-B6D42E59E5BB}"/>
              </a:ext>
            </a:extLst>
          </p:cNvPr>
          <p:cNvSpPr/>
          <p:nvPr/>
        </p:nvSpPr>
        <p:spPr>
          <a:xfrm>
            <a:off x="7551705" y="2268665"/>
            <a:ext cx="2702798" cy="569062"/>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rPr>
              <a:t>Programing Language</a:t>
            </a:r>
          </a:p>
        </p:txBody>
      </p:sp>
      <p:sp>
        <p:nvSpPr>
          <p:cNvPr id="12" name="Rectangle: Rounded Corners 11">
            <a:extLst>
              <a:ext uri="{FF2B5EF4-FFF2-40B4-BE49-F238E27FC236}">
                <a16:creationId xmlns:a16="http://schemas.microsoft.com/office/drawing/2014/main" id="{C572CB00-2672-4D2F-974B-9AAD28769963}"/>
              </a:ext>
            </a:extLst>
          </p:cNvPr>
          <p:cNvSpPr/>
          <p:nvPr/>
        </p:nvSpPr>
        <p:spPr>
          <a:xfrm>
            <a:off x="7569658" y="3021483"/>
            <a:ext cx="2702798" cy="569062"/>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rPr>
              <a:t>Assembly Code</a:t>
            </a:r>
          </a:p>
        </p:txBody>
      </p:sp>
      <p:sp>
        <p:nvSpPr>
          <p:cNvPr id="13" name="TextBox 12">
            <a:extLst>
              <a:ext uri="{FF2B5EF4-FFF2-40B4-BE49-F238E27FC236}">
                <a16:creationId xmlns:a16="http://schemas.microsoft.com/office/drawing/2014/main" id="{5EB30CD6-8018-4592-8719-7DB6F18D78C0}"/>
              </a:ext>
            </a:extLst>
          </p:cNvPr>
          <p:cNvSpPr txBox="1"/>
          <p:nvPr/>
        </p:nvSpPr>
        <p:spPr>
          <a:xfrm rot="20108603">
            <a:off x="7472813" y="4812815"/>
            <a:ext cx="1384530" cy="400110"/>
          </a:xfrm>
          <a:prstGeom prst="rect">
            <a:avLst/>
          </a:prstGeom>
          <a:noFill/>
        </p:spPr>
        <p:txBody>
          <a:bodyPr wrap="square" rtlCol="0">
            <a:spAutoFit/>
          </a:bodyPr>
          <a:lstStyle/>
          <a:p>
            <a:r>
              <a:rPr lang="en-US" sz="2000" b="1" dirty="0">
                <a:solidFill>
                  <a:srgbClr val="FFFFFF"/>
                </a:solidFill>
              </a:rPr>
              <a:t>Hardware</a:t>
            </a:r>
          </a:p>
        </p:txBody>
      </p:sp>
      <p:sp>
        <p:nvSpPr>
          <p:cNvPr id="14" name="Rectangle: Rounded Corners 13">
            <a:extLst>
              <a:ext uri="{FF2B5EF4-FFF2-40B4-BE49-F238E27FC236}">
                <a16:creationId xmlns:a16="http://schemas.microsoft.com/office/drawing/2014/main" id="{77E794EA-DAFC-432A-AAF0-B12B61CEC329}"/>
              </a:ext>
            </a:extLst>
          </p:cNvPr>
          <p:cNvSpPr/>
          <p:nvPr/>
        </p:nvSpPr>
        <p:spPr>
          <a:xfrm>
            <a:off x="7578413" y="3770129"/>
            <a:ext cx="2702798" cy="569062"/>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rPr>
              <a:t>Machine Code</a:t>
            </a:r>
          </a:p>
        </p:txBody>
      </p:sp>
      <p:sp>
        <p:nvSpPr>
          <p:cNvPr id="17" name="Title 1">
            <a:extLst>
              <a:ext uri="{FF2B5EF4-FFF2-40B4-BE49-F238E27FC236}">
                <a16:creationId xmlns:a16="http://schemas.microsoft.com/office/drawing/2014/main" id="{5B133E97-E0F4-420C-8182-CC9CBA9738CD}"/>
              </a:ext>
            </a:extLst>
          </p:cNvPr>
          <p:cNvSpPr txBox="1">
            <a:spLocks/>
          </p:cNvSpPr>
          <p:nvPr/>
        </p:nvSpPr>
        <p:spPr>
          <a:xfrm>
            <a:off x="838200" y="829113"/>
            <a:ext cx="4366846" cy="1749963"/>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rgbClr val="FFFFFF"/>
                </a:solidFill>
                <a:latin typeface="+mj-lt"/>
                <a:ea typeface="+mj-ea"/>
                <a:cs typeface="+mj-cs"/>
              </a:defRPr>
            </a:lvl1pPr>
          </a:lstStyle>
          <a:p>
            <a:r>
              <a:rPr lang="en-US" b="1"/>
              <a:t>How to Program a Computer</a:t>
            </a:r>
            <a:r>
              <a:rPr lang="en-US" b="1">
                <a:solidFill>
                  <a:schemeClr val="accent2"/>
                </a:solidFill>
              </a:rPr>
              <a:t>.</a:t>
            </a:r>
            <a:endParaRPr lang="en-US" b="1" dirty="0">
              <a:solidFill>
                <a:schemeClr val="accent2"/>
              </a:solidFill>
            </a:endParaRPr>
          </a:p>
        </p:txBody>
      </p:sp>
      <p:pic>
        <p:nvPicPr>
          <p:cNvPr id="18" name="Picture 2" descr="Python (programming language) - Wikipedia">
            <a:extLst>
              <a:ext uri="{FF2B5EF4-FFF2-40B4-BE49-F238E27FC236}">
                <a16:creationId xmlns:a16="http://schemas.microsoft.com/office/drawing/2014/main" id="{7D3D93C3-85FA-4787-8054-179010FF3A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59323" y="2282840"/>
            <a:ext cx="592471" cy="592471"/>
          </a:xfrm>
          <a:prstGeom prst="rect">
            <a:avLst/>
          </a:prstGeom>
          <a:noFill/>
          <a:extLst>
            <a:ext uri="{909E8E84-426E-40DD-AFC4-6F175D3DCCD1}">
              <a14:hiddenFill xmlns:a14="http://schemas.microsoft.com/office/drawing/2010/main">
                <a:solidFill>
                  <a:srgbClr val="FFFFFF"/>
                </a:solidFill>
              </a14:hiddenFill>
            </a:ext>
          </a:extLst>
        </p:spPr>
      </p:pic>
      <p:cxnSp>
        <p:nvCxnSpPr>
          <p:cNvPr id="22" name="Straight Arrow Connector 21">
            <a:extLst>
              <a:ext uri="{FF2B5EF4-FFF2-40B4-BE49-F238E27FC236}">
                <a16:creationId xmlns:a16="http://schemas.microsoft.com/office/drawing/2014/main" id="{99E7FAD7-3E50-4E16-BD62-6C55C547F215}"/>
              </a:ext>
            </a:extLst>
          </p:cNvPr>
          <p:cNvCxnSpPr>
            <a:stCxn id="9" idx="1"/>
          </p:cNvCxnSpPr>
          <p:nvPr/>
        </p:nvCxnSpPr>
        <p:spPr>
          <a:xfrm flipH="1">
            <a:off x="6070043" y="1045552"/>
            <a:ext cx="1509288" cy="365071"/>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C9B0E4EB-888B-4B38-8D5F-2A59F5D3D32B}"/>
              </a:ext>
            </a:extLst>
          </p:cNvPr>
          <p:cNvCxnSpPr>
            <a:cxnSpLocks/>
            <a:endCxn id="10" idx="1"/>
          </p:cNvCxnSpPr>
          <p:nvPr/>
        </p:nvCxnSpPr>
        <p:spPr>
          <a:xfrm>
            <a:off x="6070043" y="1410623"/>
            <a:ext cx="1509288" cy="387747"/>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89848CB1-E760-4633-A753-71C591E756CE}"/>
              </a:ext>
            </a:extLst>
          </p:cNvPr>
          <p:cNvCxnSpPr>
            <a:cxnSpLocks/>
            <a:stCxn id="10" idx="1"/>
          </p:cNvCxnSpPr>
          <p:nvPr/>
        </p:nvCxnSpPr>
        <p:spPr>
          <a:xfrm flipH="1">
            <a:off x="6070043" y="1798370"/>
            <a:ext cx="1509288" cy="375816"/>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BA228452-8117-44DB-820C-F8A3A36D1A44}"/>
              </a:ext>
            </a:extLst>
          </p:cNvPr>
          <p:cNvCxnSpPr>
            <a:cxnSpLocks/>
            <a:endCxn id="11" idx="1"/>
          </p:cNvCxnSpPr>
          <p:nvPr/>
        </p:nvCxnSpPr>
        <p:spPr>
          <a:xfrm>
            <a:off x="6070043" y="2174186"/>
            <a:ext cx="1481662" cy="379010"/>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3" name="Rectangle: Rounded Corners 32">
            <a:extLst>
              <a:ext uri="{FF2B5EF4-FFF2-40B4-BE49-F238E27FC236}">
                <a16:creationId xmlns:a16="http://schemas.microsoft.com/office/drawing/2014/main" id="{F90F03D0-0447-42A4-ADE4-9F5101B98AF9}"/>
              </a:ext>
            </a:extLst>
          </p:cNvPr>
          <p:cNvSpPr/>
          <p:nvPr/>
        </p:nvSpPr>
        <p:spPr>
          <a:xfrm>
            <a:off x="4960258" y="2654107"/>
            <a:ext cx="1420085" cy="569062"/>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rPr>
              <a:t>Compiler</a:t>
            </a:r>
          </a:p>
        </p:txBody>
      </p:sp>
      <p:sp>
        <p:nvSpPr>
          <p:cNvPr id="34" name="Rectangle: Rounded Corners 33">
            <a:extLst>
              <a:ext uri="{FF2B5EF4-FFF2-40B4-BE49-F238E27FC236}">
                <a16:creationId xmlns:a16="http://schemas.microsoft.com/office/drawing/2014/main" id="{93D9F79E-7183-4A22-8506-E0DF2C4BFAF3}"/>
              </a:ext>
            </a:extLst>
          </p:cNvPr>
          <p:cNvSpPr/>
          <p:nvPr/>
        </p:nvSpPr>
        <p:spPr>
          <a:xfrm>
            <a:off x="4960258" y="3391791"/>
            <a:ext cx="1420085" cy="569062"/>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rPr>
              <a:t>Assembler</a:t>
            </a:r>
          </a:p>
        </p:txBody>
      </p:sp>
      <p:cxnSp>
        <p:nvCxnSpPr>
          <p:cNvPr id="35" name="Straight Arrow Connector 34">
            <a:extLst>
              <a:ext uri="{FF2B5EF4-FFF2-40B4-BE49-F238E27FC236}">
                <a16:creationId xmlns:a16="http://schemas.microsoft.com/office/drawing/2014/main" id="{75EB388A-3A6F-4124-9F8B-B2F2F7988E41}"/>
              </a:ext>
            </a:extLst>
          </p:cNvPr>
          <p:cNvCxnSpPr>
            <a:cxnSpLocks/>
            <a:stCxn id="11" idx="1"/>
            <a:endCxn id="33" idx="3"/>
          </p:cNvCxnSpPr>
          <p:nvPr/>
        </p:nvCxnSpPr>
        <p:spPr>
          <a:xfrm flipH="1">
            <a:off x="6380343" y="2553196"/>
            <a:ext cx="1171362" cy="385442"/>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7FA348E1-9A75-496B-AF98-9622E1DF10B7}"/>
              </a:ext>
            </a:extLst>
          </p:cNvPr>
          <p:cNvCxnSpPr>
            <a:cxnSpLocks/>
            <a:stCxn id="33" idx="3"/>
            <a:endCxn id="12" idx="1"/>
          </p:cNvCxnSpPr>
          <p:nvPr/>
        </p:nvCxnSpPr>
        <p:spPr>
          <a:xfrm>
            <a:off x="6380343" y="2938638"/>
            <a:ext cx="1189315" cy="367376"/>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18374EC0-59C4-424C-96F3-B0529FECA41B}"/>
              </a:ext>
            </a:extLst>
          </p:cNvPr>
          <p:cNvCxnSpPr>
            <a:cxnSpLocks/>
            <a:stCxn id="12" idx="1"/>
            <a:endCxn id="34" idx="3"/>
          </p:cNvCxnSpPr>
          <p:nvPr/>
        </p:nvCxnSpPr>
        <p:spPr>
          <a:xfrm flipH="1">
            <a:off x="6380343" y="3306014"/>
            <a:ext cx="1189315" cy="370308"/>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D6D6956E-F2AA-491D-9281-D36EE39FBBEF}"/>
              </a:ext>
            </a:extLst>
          </p:cNvPr>
          <p:cNvCxnSpPr>
            <a:cxnSpLocks/>
            <a:stCxn id="34" idx="3"/>
            <a:endCxn id="14" idx="1"/>
          </p:cNvCxnSpPr>
          <p:nvPr/>
        </p:nvCxnSpPr>
        <p:spPr>
          <a:xfrm>
            <a:off x="6380343" y="3676322"/>
            <a:ext cx="1198070" cy="378338"/>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321AD3BF-2438-49B2-8A5D-E89771D8718D}"/>
              </a:ext>
            </a:extLst>
          </p:cNvPr>
          <p:cNvSpPr txBox="1"/>
          <p:nvPr/>
        </p:nvSpPr>
        <p:spPr>
          <a:xfrm>
            <a:off x="3891037" y="727260"/>
            <a:ext cx="1554336" cy="369332"/>
          </a:xfrm>
          <a:prstGeom prst="rect">
            <a:avLst/>
          </a:prstGeom>
          <a:noFill/>
        </p:spPr>
        <p:txBody>
          <a:bodyPr wrap="none" rtlCol="0">
            <a:spAutoFit/>
          </a:bodyPr>
          <a:lstStyle/>
          <a:p>
            <a:r>
              <a:rPr lang="en-US" b="1" dirty="0">
                <a:solidFill>
                  <a:srgbClr val="F7F7F7"/>
                </a:solidFill>
              </a:rPr>
              <a:t>Programmer</a:t>
            </a:r>
          </a:p>
        </p:txBody>
      </p:sp>
      <p:sp>
        <p:nvSpPr>
          <p:cNvPr id="48" name="Arrow: Down 47">
            <a:extLst>
              <a:ext uri="{FF2B5EF4-FFF2-40B4-BE49-F238E27FC236}">
                <a16:creationId xmlns:a16="http://schemas.microsoft.com/office/drawing/2014/main" id="{3E9D8A3C-E58E-45E0-935E-5885336C9204}"/>
              </a:ext>
            </a:extLst>
          </p:cNvPr>
          <p:cNvSpPr/>
          <p:nvPr/>
        </p:nvSpPr>
        <p:spPr>
          <a:xfrm>
            <a:off x="11283891" y="727259"/>
            <a:ext cx="795131" cy="5509417"/>
          </a:xfrm>
          <a:prstGeom prst="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Katia Ossetchkina – Grasselli&amp;#39;s Geomechanics Group">
            <a:extLst>
              <a:ext uri="{FF2B5EF4-FFF2-40B4-BE49-F238E27FC236}">
                <a16:creationId xmlns:a16="http://schemas.microsoft.com/office/drawing/2014/main" id="{5C8871F2-A65C-F195-470A-F5E26FF3035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26675"/>
          <a:stretch/>
        </p:blipFill>
        <p:spPr bwMode="auto">
          <a:xfrm>
            <a:off x="5269378" y="1005733"/>
            <a:ext cx="800665" cy="809779"/>
          </a:xfrm>
          <a:prstGeom prst="ellipse">
            <a:avLst/>
          </a:prstGeom>
          <a:ln w="19050" cap="rnd">
            <a:solidFill>
              <a:schemeClr val="accent2"/>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6" name="Picture 2" descr="Katia Ossetchkina – Grasselli&amp;#39;s Geomechanics Group">
            <a:extLst>
              <a:ext uri="{FF2B5EF4-FFF2-40B4-BE49-F238E27FC236}">
                <a16:creationId xmlns:a16="http://schemas.microsoft.com/office/drawing/2014/main" id="{03601139-768D-3330-3B95-491B0C8A58B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26675"/>
          <a:stretch/>
        </p:blipFill>
        <p:spPr bwMode="auto">
          <a:xfrm>
            <a:off x="5269378" y="1769296"/>
            <a:ext cx="800665" cy="809779"/>
          </a:xfrm>
          <a:prstGeom prst="ellipse">
            <a:avLst/>
          </a:prstGeom>
          <a:ln w="19050" cap="rnd">
            <a:solidFill>
              <a:schemeClr val="accent2"/>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709585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5EC9D0-AB23-0142-A47C-6F4D3EBD82CB}"/>
              </a:ext>
            </a:extLst>
          </p:cNvPr>
          <p:cNvSpPr>
            <a:spLocks noGrp="1"/>
          </p:cNvSpPr>
          <p:nvPr>
            <p:ph idx="1"/>
          </p:nvPr>
        </p:nvSpPr>
        <p:spPr>
          <a:xfrm>
            <a:off x="2219661" y="1383662"/>
            <a:ext cx="8007927" cy="1386306"/>
          </a:xfrm>
        </p:spPr>
        <p:txBody>
          <a:bodyPr/>
          <a:lstStyle/>
          <a:p>
            <a:r>
              <a:rPr lang="en-US" b="1" dirty="0">
                <a:solidFill>
                  <a:srgbClr val="00FF00"/>
                </a:solidFill>
                <a:latin typeface="Courier New" panose="02070309020205020404" pitchFamily="49" charset="0"/>
                <a:cs typeface="Courier New" panose="02070309020205020404" pitchFamily="49" charset="0"/>
              </a:rPr>
              <a:t>if x &gt; 10:</a:t>
            </a:r>
          </a:p>
          <a:p>
            <a:pPr marL="0" indent="0">
              <a:buNone/>
            </a:pPr>
            <a:r>
              <a:rPr lang="en-US" b="1" dirty="0">
                <a:solidFill>
                  <a:srgbClr val="00FF00"/>
                </a:solidFill>
                <a:latin typeface="Courier New" panose="02070309020205020404" pitchFamily="49" charset="0"/>
                <a:cs typeface="Courier New" panose="02070309020205020404" pitchFamily="49" charset="0"/>
              </a:rPr>
              <a:t>    print(”x is greater than 10”)</a:t>
            </a:r>
          </a:p>
        </p:txBody>
      </p:sp>
      <p:sp>
        <p:nvSpPr>
          <p:cNvPr id="7" name="Title 6">
            <a:extLst>
              <a:ext uri="{FF2B5EF4-FFF2-40B4-BE49-F238E27FC236}">
                <a16:creationId xmlns:a16="http://schemas.microsoft.com/office/drawing/2014/main" id="{2593DE26-216D-BA4C-BA17-73E65B027BCD}"/>
              </a:ext>
            </a:extLst>
          </p:cNvPr>
          <p:cNvSpPr>
            <a:spLocks noGrp="1"/>
          </p:cNvSpPr>
          <p:nvPr>
            <p:ph type="title"/>
          </p:nvPr>
        </p:nvSpPr>
        <p:spPr/>
        <p:txBody>
          <a:bodyPr>
            <a:normAutofit fontScale="90000"/>
          </a:bodyPr>
          <a:lstStyle/>
          <a:p>
            <a:r>
              <a:rPr lang="en-US" b="1" dirty="0"/>
              <a:t>The power of programming languages</a:t>
            </a:r>
          </a:p>
        </p:txBody>
      </p:sp>
      <p:pic>
        <p:nvPicPr>
          <p:cNvPr id="2052" name="Picture 4" descr="What does a machine language code look like? - Quora">
            <a:extLst>
              <a:ext uri="{FF2B5EF4-FFF2-40B4-BE49-F238E27FC236}">
                <a16:creationId xmlns:a16="http://schemas.microsoft.com/office/drawing/2014/main" id="{9D09E438-679F-8746-B55D-149EF751BB1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1151"/>
          <a:stretch/>
        </p:blipFill>
        <p:spPr bwMode="auto">
          <a:xfrm>
            <a:off x="6948211" y="2998416"/>
            <a:ext cx="4631603" cy="3132068"/>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Matrix Code GIFs | Tenor">
            <a:extLst>
              <a:ext uri="{FF2B5EF4-FFF2-40B4-BE49-F238E27FC236}">
                <a16:creationId xmlns:a16="http://schemas.microsoft.com/office/drawing/2014/main" id="{2CFA8D14-5329-4042-9E7E-5CA3AB9A4E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06865" y="2618252"/>
            <a:ext cx="6324600" cy="3784600"/>
          </a:xfrm>
          <a:prstGeom prst="rect">
            <a:avLst/>
          </a:prstGeom>
          <a:noFill/>
          <a:extLst>
            <a:ext uri="{909E8E84-426E-40DD-AFC4-6F175D3DCCD1}">
              <a14:hiddenFill xmlns:a14="http://schemas.microsoft.com/office/drawing/2010/main">
                <a:solidFill>
                  <a:srgbClr val="FFFFFF"/>
                </a:solidFill>
              </a14:hiddenFill>
            </a:ext>
          </a:extLst>
        </p:spPr>
      </p:pic>
      <p:sp>
        <p:nvSpPr>
          <p:cNvPr id="11" name="Arrow: Down 47">
            <a:extLst>
              <a:ext uri="{FF2B5EF4-FFF2-40B4-BE49-F238E27FC236}">
                <a16:creationId xmlns:a16="http://schemas.microsoft.com/office/drawing/2014/main" id="{9FEB138B-B921-EC44-A1AA-D1D102E26B41}"/>
              </a:ext>
            </a:extLst>
          </p:cNvPr>
          <p:cNvSpPr/>
          <p:nvPr/>
        </p:nvSpPr>
        <p:spPr>
          <a:xfrm rot="16200000">
            <a:off x="4388203" y="3797019"/>
            <a:ext cx="903559" cy="1607821"/>
          </a:xfrm>
          <a:prstGeom prst="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 code&#10;&#10;Description automatically generated">
            <a:extLst>
              <a:ext uri="{FF2B5EF4-FFF2-40B4-BE49-F238E27FC236}">
                <a16:creationId xmlns:a16="http://schemas.microsoft.com/office/drawing/2014/main" id="{F422589D-2615-0D22-74A6-CE0CDFC5C86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2186" y="2466536"/>
            <a:ext cx="3306879" cy="4088032"/>
          </a:xfrm>
          <a:prstGeom prst="rect">
            <a:avLst/>
          </a:prstGeom>
        </p:spPr>
      </p:pic>
    </p:spTree>
    <p:extLst>
      <p:ext uri="{BB962C8B-B14F-4D97-AF65-F5344CB8AC3E}">
        <p14:creationId xmlns:p14="http://schemas.microsoft.com/office/powerpoint/2010/main" val="4141871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CE616-8301-CE4C-861F-244C5FBB788F}"/>
              </a:ext>
            </a:extLst>
          </p:cNvPr>
          <p:cNvSpPr>
            <a:spLocks noGrp="1"/>
          </p:cNvSpPr>
          <p:nvPr>
            <p:ph type="title"/>
          </p:nvPr>
        </p:nvSpPr>
        <p:spPr/>
        <p:txBody>
          <a:bodyPr>
            <a:normAutofit fontScale="90000"/>
          </a:bodyPr>
          <a:lstStyle/>
          <a:p>
            <a:r>
              <a:rPr lang="en-US" dirty="0"/>
              <a:t>Reminder for Success: Practice!</a:t>
            </a:r>
          </a:p>
        </p:txBody>
      </p:sp>
      <p:sp>
        <p:nvSpPr>
          <p:cNvPr id="3" name="Content Placeholder 2">
            <a:extLst>
              <a:ext uri="{FF2B5EF4-FFF2-40B4-BE49-F238E27FC236}">
                <a16:creationId xmlns:a16="http://schemas.microsoft.com/office/drawing/2014/main" id="{415E92FA-FAE2-0B42-A005-2888C0E7F12D}"/>
              </a:ext>
            </a:extLst>
          </p:cNvPr>
          <p:cNvSpPr>
            <a:spLocks noGrp="1"/>
          </p:cNvSpPr>
          <p:nvPr>
            <p:ph idx="1"/>
          </p:nvPr>
        </p:nvSpPr>
        <p:spPr>
          <a:xfrm>
            <a:off x="366252" y="1568311"/>
            <a:ext cx="11683180" cy="4835479"/>
          </a:xfrm>
        </p:spPr>
        <p:txBody>
          <a:bodyPr/>
          <a:lstStyle/>
          <a:p>
            <a:r>
              <a:rPr lang="en-US" dirty="0"/>
              <a:t>Programming is a language</a:t>
            </a:r>
          </a:p>
          <a:p>
            <a:pPr lvl="1"/>
            <a:r>
              <a:rPr lang="en-US" dirty="0"/>
              <a:t>Everything is cumulative</a:t>
            </a:r>
          </a:p>
          <a:p>
            <a:r>
              <a:rPr lang="en-US" dirty="0"/>
              <a:t>Practice Problems released weekly, with solutions released 1 week later</a:t>
            </a:r>
          </a:p>
          <a:p>
            <a:r>
              <a:rPr lang="en-US" dirty="0"/>
              <a:t>Use labs and practice problem sets as litmus tests</a:t>
            </a:r>
          </a:p>
          <a:p>
            <a:pPr lvl="1"/>
            <a:r>
              <a:rPr lang="en-US" dirty="0"/>
              <a:t>Do them all, take note of which questions give you trouble</a:t>
            </a:r>
          </a:p>
        </p:txBody>
      </p:sp>
      <p:pic>
        <p:nvPicPr>
          <p:cNvPr id="5" name="Picture 4" descr="Application&#10;&#10;Description automatically generated with medium confidence">
            <a:extLst>
              <a:ext uri="{FF2B5EF4-FFF2-40B4-BE49-F238E27FC236}">
                <a16:creationId xmlns:a16="http://schemas.microsoft.com/office/drawing/2014/main" id="{E45A9D59-9488-E14F-80A8-25BF1C546A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1808" y="3945034"/>
            <a:ext cx="7348384" cy="2689310"/>
          </a:xfrm>
          <a:prstGeom prst="rect">
            <a:avLst/>
          </a:prstGeom>
        </p:spPr>
      </p:pic>
    </p:spTree>
    <p:extLst>
      <p:ext uri="{BB962C8B-B14F-4D97-AF65-F5344CB8AC3E}">
        <p14:creationId xmlns:p14="http://schemas.microsoft.com/office/powerpoint/2010/main" val="24147837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E155D-5DEC-3EB9-3CB9-D30309851313}"/>
              </a:ext>
            </a:extLst>
          </p:cNvPr>
          <p:cNvSpPr>
            <a:spLocks noGrp="1"/>
          </p:cNvSpPr>
          <p:nvPr>
            <p:ph type="title"/>
          </p:nvPr>
        </p:nvSpPr>
        <p:spPr>
          <a:xfrm>
            <a:off x="838200" y="579883"/>
            <a:ext cx="10515600" cy="656148"/>
          </a:xfrm>
        </p:spPr>
        <p:txBody>
          <a:bodyPr>
            <a:normAutofit fontScale="90000"/>
          </a:bodyPr>
          <a:lstStyle/>
          <a:p>
            <a:r>
              <a:rPr lang="en-CA" dirty="0"/>
              <a:t>Packaging instructions for our computer</a:t>
            </a:r>
          </a:p>
        </p:txBody>
      </p:sp>
      <p:sp>
        <p:nvSpPr>
          <p:cNvPr id="3" name="Content Placeholder 2">
            <a:extLst>
              <a:ext uri="{FF2B5EF4-FFF2-40B4-BE49-F238E27FC236}">
                <a16:creationId xmlns:a16="http://schemas.microsoft.com/office/drawing/2014/main" id="{21CE64A8-FDA2-0F66-E22A-3D880923347A}"/>
              </a:ext>
            </a:extLst>
          </p:cNvPr>
          <p:cNvSpPr>
            <a:spLocks noGrp="1"/>
          </p:cNvSpPr>
          <p:nvPr>
            <p:ph idx="1"/>
          </p:nvPr>
        </p:nvSpPr>
        <p:spPr>
          <a:xfrm>
            <a:off x="838200" y="5282244"/>
            <a:ext cx="10515600" cy="1575756"/>
          </a:xfrm>
        </p:spPr>
        <p:txBody>
          <a:bodyPr>
            <a:normAutofit/>
          </a:bodyPr>
          <a:lstStyle/>
          <a:p>
            <a:endParaRPr lang="en-CA" dirty="0"/>
          </a:p>
          <a:p>
            <a:r>
              <a:rPr lang="en-CA" dirty="0"/>
              <a:t>Next class we will learn how to assign variables to memory and begin using programming as a tool to solve problems!</a:t>
            </a:r>
          </a:p>
          <a:p>
            <a:pPr marL="0" indent="0">
              <a:buNone/>
            </a:pPr>
            <a:endParaRPr lang="en-CA" dirty="0"/>
          </a:p>
        </p:txBody>
      </p:sp>
      <p:graphicFrame>
        <p:nvGraphicFramePr>
          <p:cNvPr id="4" name="Diagram 3">
            <a:extLst>
              <a:ext uri="{FF2B5EF4-FFF2-40B4-BE49-F238E27FC236}">
                <a16:creationId xmlns:a16="http://schemas.microsoft.com/office/drawing/2014/main" id="{117A1862-E3AD-D9EE-2FC7-0F2ADDD9B180}"/>
              </a:ext>
            </a:extLst>
          </p:cNvPr>
          <p:cNvGraphicFramePr/>
          <p:nvPr>
            <p:extLst>
              <p:ext uri="{D42A27DB-BD31-4B8C-83A1-F6EECF244321}">
                <p14:modId xmlns:p14="http://schemas.microsoft.com/office/powerpoint/2010/main" val="1156522842"/>
              </p:ext>
            </p:extLst>
          </p:nvPr>
        </p:nvGraphicFramePr>
        <p:xfrm>
          <a:off x="60156" y="1236031"/>
          <a:ext cx="11293644" cy="45984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BA626631-6F1C-37F6-1147-49971086A58B}"/>
              </a:ext>
            </a:extLst>
          </p:cNvPr>
          <p:cNvSpPr txBox="1"/>
          <p:nvPr/>
        </p:nvSpPr>
        <p:spPr>
          <a:xfrm>
            <a:off x="7283115" y="1236031"/>
            <a:ext cx="4848729" cy="1477328"/>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wrap="square" rtlCol="0">
            <a:spAutoFit/>
          </a:bodyPr>
          <a:lstStyle/>
          <a:p>
            <a:pPr algn="ctr"/>
            <a:r>
              <a:rPr lang="en-CA" dirty="0"/>
              <a:t>Most of this is outside the scope of APS106.</a:t>
            </a:r>
          </a:p>
          <a:p>
            <a:pPr algn="ctr"/>
            <a:br>
              <a:rPr lang="en-CA" dirty="0"/>
            </a:br>
            <a:r>
              <a:rPr lang="en-CA" dirty="0"/>
              <a:t>If we can provide the correct Python instructions in </a:t>
            </a:r>
            <a:r>
              <a:rPr lang="en-CA" b="1" dirty="0"/>
              <a:t>Step (1)</a:t>
            </a:r>
            <a:r>
              <a:rPr lang="en-CA" dirty="0"/>
              <a:t>, the computer will do what we tell it to!</a:t>
            </a:r>
          </a:p>
        </p:txBody>
      </p:sp>
    </p:spTree>
    <p:extLst>
      <p:ext uri="{BB962C8B-B14F-4D97-AF65-F5344CB8AC3E}">
        <p14:creationId xmlns:p14="http://schemas.microsoft.com/office/powerpoint/2010/main" val="27826356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F06F2-AC3E-484E-9926-59D4F59092CE}"/>
              </a:ext>
            </a:extLst>
          </p:cNvPr>
          <p:cNvSpPr>
            <a:spLocks noGrp="1"/>
          </p:cNvSpPr>
          <p:nvPr>
            <p:ph type="ctrTitle"/>
          </p:nvPr>
        </p:nvSpPr>
        <p:spPr/>
        <p:txBody>
          <a:bodyPr>
            <a:normAutofit/>
          </a:bodyPr>
          <a:lstStyle/>
          <a:p>
            <a:r>
              <a:rPr lang="en-US" dirty="0"/>
              <a:t>The Coding Toolbox</a:t>
            </a:r>
            <a:r>
              <a:rPr lang="en-US" dirty="0">
                <a:solidFill>
                  <a:schemeClr val="accent1"/>
                </a:solidFill>
              </a:rPr>
              <a:t>.</a:t>
            </a:r>
          </a:p>
        </p:txBody>
      </p:sp>
      <p:sp>
        <p:nvSpPr>
          <p:cNvPr id="3" name="Subtitle 2">
            <a:extLst>
              <a:ext uri="{FF2B5EF4-FFF2-40B4-BE49-F238E27FC236}">
                <a16:creationId xmlns:a16="http://schemas.microsoft.com/office/drawing/2014/main" id="{99B07687-F068-40FC-84A1-E7860490CACD}"/>
              </a:ext>
            </a:extLst>
          </p:cNvPr>
          <p:cNvSpPr>
            <a:spLocks noGrp="1"/>
          </p:cNvSpPr>
          <p:nvPr>
            <p:ph type="subTitle" idx="1"/>
          </p:nvPr>
        </p:nvSpPr>
        <p:spPr/>
        <p:txBody>
          <a:bodyPr/>
          <a:lstStyle/>
          <a:p>
            <a:r>
              <a:rPr lang="en-US" b="1" dirty="0"/>
              <a:t>Week </a:t>
            </a:r>
            <a:r>
              <a:rPr lang="en-US" b="1" dirty="0">
                <a:solidFill>
                  <a:schemeClr val="accent6"/>
                </a:solidFill>
              </a:rPr>
              <a:t>1</a:t>
            </a:r>
            <a:r>
              <a:rPr lang="en-US" b="1" dirty="0"/>
              <a:t> </a:t>
            </a:r>
            <a:r>
              <a:rPr lang="en-US" dirty="0">
                <a:solidFill>
                  <a:schemeClr val="accent2"/>
                </a:solidFill>
              </a:rPr>
              <a:t>|</a:t>
            </a:r>
            <a:r>
              <a:rPr lang="en-US" dirty="0"/>
              <a:t> Lecture </a:t>
            </a:r>
            <a:r>
              <a:rPr lang="en-US" dirty="0">
                <a:solidFill>
                  <a:schemeClr val="accent6"/>
                </a:solidFill>
              </a:rPr>
              <a:t>2 </a:t>
            </a:r>
            <a:r>
              <a:rPr lang="en-US" dirty="0">
                <a:solidFill>
                  <a:schemeClr val="accent1"/>
                </a:solidFill>
              </a:rPr>
              <a:t>(</a:t>
            </a:r>
            <a:r>
              <a:rPr lang="en-US" dirty="0">
                <a:solidFill>
                  <a:schemeClr val="accent6"/>
                </a:solidFill>
              </a:rPr>
              <a:t>1</a:t>
            </a:r>
            <a:r>
              <a:rPr lang="en-US" dirty="0"/>
              <a:t>.</a:t>
            </a:r>
            <a:r>
              <a:rPr lang="en-US" dirty="0">
                <a:solidFill>
                  <a:schemeClr val="accent6"/>
                </a:solidFill>
              </a:rPr>
              <a:t>2</a:t>
            </a:r>
            <a:r>
              <a:rPr lang="en-US" dirty="0">
                <a:solidFill>
                  <a:schemeClr val="accent1"/>
                </a:solidFill>
              </a:rPr>
              <a:t>)</a:t>
            </a:r>
          </a:p>
        </p:txBody>
      </p:sp>
      <p:sp>
        <p:nvSpPr>
          <p:cNvPr id="5" name="TextBox 4">
            <a:extLst>
              <a:ext uri="{FF2B5EF4-FFF2-40B4-BE49-F238E27FC236}">
                <a16:creationId xmlns:a16="http://schemas.microsoft.com/office/drawing/2014/main" id="{20ABF4D4-FFF3-BD0B-BE6C-F270BE2C4360}"/>
              </a:ext>
            </a:extLst>
          </p:cNvPr>
          <p:cNvSpPr txBox="1"/>
          <p:nvPr/>
        </p:nvSpPr>
        <p:spPr>
          <a:xfrm>
            <a:off x="335947" y="4741015"/>
            <a:ext cx="5164560" cy="175432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wrap="square" rtlCol="0">
            <a:spAutoFit/>
          </a:bodyPr>
          <a:lstStyle/>
          <a:p>
            <a:pPr algn="ctr"/>
            <a:r>
              <a:rPr lang="en-CA" b="1" dirty="0"/>
              <a:t>Upcoming:</a:t>
            </a:r>
          </a:p>
          <a:p>
            <a:pPr algn="ctr"/>
            <a:endParaRPr lang="en-CA" dirty="0"/>
          </a:p>
          <a:p>
            <a:pPr marL="285750" indent="-285750">
              <a:buFont typeface="Arial" panose="020B0604020202020204" pitchFamily="34" charset="0"/>
              <a:buChar char="•"/>
            </a:pPr>
            <a:r>
              <a:rPr lang="en-CA" dirty="0"/>
              <a:t>Lab 0 released Thursday at 6 PM</a:t>
            </a:r>
          </a:p>
          <a:p>
            <a:pPr marL="285750" indent="-285750">
              <a:buFont typeface="Arial" panose="020B0604020202020204" pitchFamily="34" charset="0"/>
              <a:buChar char="•"/>
            </a:pPr>
            <a:r>
              <a:rPr lang="en-CA" dirty="0"/>
              <a:t>Reflection 1 released Friday at 6 PM</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First PRA section – Friday 3-5 PM</a:t>
            </a:r>
          </a:p>
        </p:txBody>
      </p:sp>
    </p:spTree>
    <p:extLst>
      <p:ext uri="{BB962C8B-B14F-4D97-AF65-F5344CB8AC3E}">
        <p14:creationId xmlns:p14="http://schemas.microsoft.com/office/powerpoint/2010/main" val="37538953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AA379-9AFF-57A5-43C1-D5CE012DB024}"/>
              </a:ext>
            </a:extLst>
          </p:cNvPr>
          <p:cNvSpPr>
            <a:spLocks noGrp="1"/>
          </p:cNvSpPr>
          <p:nvPr>
            <p:ph type="title"/>
          </p:nvPr>
        </p:nvSpPr>
        <p:spPr/>
        <p:txBody>
          <a:bodyPr>
            <a:normAutofit fontScale="90000"/>
          </a:bodyPr>
          <a:lstStyle/>
          <a:p>
            <a:endParaRPr lang="en-CA" dirty="0"/>
          </a:p>
        </p:txBody>
      </p:sp>
      <p:sp>
        <p:nvSpPr>
          <p:cNvPr id="3" name="Content Placeholder 2">
            <a:extLst>
              <a:ext uri="{FF2B5EF4-FFF2-40B4-BE49-F238E27FC236}">
                <a16:creationId xmlns:a16="http://schemas.microsoft.com/office/drawing/2014/main" id="{044AAF96-6FA2-C160-67AC-8EDD57600D80}"/>
              </a:ext>
            </a:extLst>
          </p:cNvPr>
          <p:cNvSpPr>
            <a:spLocks noGrp="1"/>
          </p:cNvSpPr>
          <p:nvPr>
            <p:ph idx="1"/>
          </p:nvPr>
        </p:nvSpPr>
        <p:spPr/>
        <p:txBody>
          <a:bodyPr/>
          <a:lstStyle/>
          <a:p>
            <a:r>
              <a:rPr lang="en-CA" dirty="0"/>
              <a:t>Everything after this point is could be incorporated into Week 1 Lecture 3 (or at least some variation of it)</a:t>
            </a:r>
          </a:p>
          <a:p>
            <a:r>
              <a:rPr lang="en-CA" dirty="0"/>
              <a:t>Some of this has lost its home from last year (with no “Programming Process” lecture) but is still probably important to discuss early, such as code readability, commenting, and testing.</a:t>
            </a:r>
          </a:p>
          <a:p>
            <a:r>
              <a:rPr lang="en-CA" dirty="0"/>
              <a:t>The integral example is new this year and I will experiment with this to try a new way to teach the value of meaningful names and comments</a:t>
            </a:r>
          </a:p>
        </p:txBody>
      </p:sp>
    </p:spTree>
    <p:extLst>
      <p:ext uri="{BB962C8B-B14F-4D97-AF65-F5344CB8AC3E}">
        <p14:creationId xmlns:p14="http://schemas.microsoft.com/office/powerpoint/2010/main" val="4377189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472E5-F4FD-C947-975A-2EB6AA8A69CE}"/>
              </a:ext>
            </a:extLst>
          </p:cNvPr>
          <p:cNvSpPr>
            <a:spLocks noGrp="1"/>
          </p:cNvSpPr>
          <p:nvPr>
            <p:ph type="title"/>
          </p:nvPr>
        </p:nvSpPr>
        <p:spPr/>
        <p:txBody>
          <a:bodyPr>
            <a:normAutofit fontScale="90000"/>
          </a:bodyPr>
          <a:lstStyle/>
          <a:p>
            <a:r>
              <a:rPr lang="en-US" dirty="0"/>
              <a:t>Introducing Python</a:t>
            </a:r>
          </a:p>
        </p:txBody>
      </p:sp>
      <p:sp>
        <p:nvSpPr>
          <p:cNvPr id="3" name="Content Placeholder 2">
            <a:extLst>
              <a:ext uri="{FF2B5EF4-FFF2-40B4-BE49-F238E27FC236}">
                <a16:creationId xmlns:a16="http://schemas.microsoft.com/office/drawing/2014/main" id="{A9F0D82C-B025-EC43-B148-3E1D1D606A67}"/>
              </a:ext>
            </a:extLst>
          </p:cNvPr>
          <p:cNvSpPr>
            <a:spLocks noGrp="1"/>
          </p:cNvSpPr>
          <p:nvPr>
            <p:ph idx="1"/>
          </p:nvPr>
        </p:nvSpPr>
        <p:spPr>
          <a:xfrm>
            <a:off x="838200" y="1597024"/>
            <a:ext cx="10515600" cy="4835479"/>
          </a:xfrm>
        </p:spPr>
        <p:txBody>
          <a:bodyPr>
            <a:normAutofit/>
          </a:bodyPr>
          <a:lstStyle/>
          <a:p>
            <a:r>
              <a:rPr lang="en-US" dirty="0"/>
              <a:t>No end-of-instruction separators, such as semicolons (like in C or Java)</a:t>
            </a:r>
          </a:p>
          <a:p>
            <a:r>
              <a:rPr lang="en-US" b="1" dirty="0"/>
              <a:t>Python programs are stored in .</a:t>
            </a:r>
            <a:r>
              <a:rPr lang="en-US" b="1" dirty="0" err="1"/>
              <a:t>py</a:t>
            </a:r>
            <a:r>
              <a:rPr lang="en-US" b="1" dirty="0"/>
              <a:t> files</a:t>
            </a:r>
            <a:endParaRPr lang="en-US" dirty="0"/>
          </a:p>
          <a:p>
            <a:r>
              <a:rPr lang="en-US" dirty="0"/>
              <a:t>Comments start with a # character</a:t>
            </a:r>
          </a:p>
          <a:p>
            <a:r>
              <a:rPr lang="en-US" b="1" dirty="0"/>
              <a:t>Whitespace matters (exactly 4 spaces means indentation)</a:t>
            </a:r>
          </a:p>
          <a:p>
            <a:pPr marL="28791" marR="4607">
              <a:lnSpc>
                <a:spcPts val="2739"/>
              </a:lnSpc>
            </a:pPr>
            <a:r>
              <a:rPr lang="en-CA" dirty="0">
                <a:latin typeface="Trebuchet MS"/>
                <a:cs typeface="Trebuchet MS"/>
              </a:rPr>
              <a:t>Python is an interpreted language (not a compiled one)</a:t>
            </a:r>
          </a:p>
          <a:p>
            <a:pPr marL="485991" marR="4607" lvl="1">
              <a:lnSpc>
                <a:spcPts val="2739"/>
              </a:lnSpc>
            </a:pPr>
            <a:r>
              <a:rPr lang="en-CA" dirty="0">
                <a:latin typeface="Trebuchet MS"/>
                <a:cs typeface="Trebuchet MS"/>
              </a:rPr>
              <a:t>You can run code one statement at a time, just like a calculator or </a:t>
            </a:r>
            <a:r>
              <a:rPr lang="en-CA" dirty="0" err="1">
                <a:latin typeface="Trebuchet MS"/>
                <a:cs typeface="Trebuchet MS"/>
              </a:rPr>
              <a:t>Matlab</a:t>
            </a:r>
            <a:endParaRPr lang="en-CA" dirty="0">
              <a:latin typeface="Trebuchet MS"/>
              <a:cs typeface="Trebuchet MS"/>
            </a:endParaRPr>
          </a:p>
          <a:p>
            <a:pPr marL="485991" marR="4607" lvl="1">
              <a:lnSpc>
                <a:spcPts val="2739"/>
              </a:lnSpc>
            </a:pPr>
            <a:r>
              <a:rPr lang="en-CA" spc="-9" dirty="0">
                <a:latin typeface="Arial"/>
                <a:cs typeface="Arial"/>
              </a:rPr>
              <a:t>This means </a:t>
            </a:r>
            <a:r>
              <a:rPr lang="en-CA" spc="-9" dirty="0">
                <a:latin typeface="Trebuchet MS"/>
                <a:cs typeface="Trebuchet MS"/>
              </a:rPr>
              <a:t>va</a:t>
            </a:r>
            <a:r>
              <a:rPr lang="en-CA" spc="-5" dirty="0">
                <a:latin typeface="Trebuchet MS"/>
                <a:cs typeface="Trebuchet MS"/>
              </a:rPr>
              <a:t>ria</a:t>
            </a:r>
            <a:r>
              <a:rPr lang="en-CA" dirty="0">
                <a:latin typeface="Trebuchet MS"/>
                <a:cs typeface="Trebuchet MS"/>
              </a:rPr>
              <a:t>b</a:t>
            </a:r>
            <a:r>
              <a:rPr lang="en-CA" spc="-9" dirty="0">
                <a:latin typeface="Trebuchet MS"/>
                <a:cs typeface="Trebuchet MS"/>
              </a:rPr>
              <a:t>l</a:t>
            </a:r>
            <a:r>
              <a:rPr lang="en-CA" spc="-5" dirty="0">
                <a:latin typeface="Trebuchet MS"/>
                <a:cs typeface="Trebuchet MS"/>
              </a:rPr>
              <a:t>e</a:t>
            </a:r>
            <a:r>
              <a:rPr lang="en-CA" spc="-14" dirty="0">
                <a:latin typeface="Trebuchet MS"/>
                <a:cs typeface="Trebuchet MS"/>
              </a:rPr>
              <a:t>s</a:t>
            </a:r>
            <a:r>
              <a:rPr lang="en-CA" dirty="0">
                <a:latin typeface="Trebuchet MS"/>
                <a:cs typeface="Trebuchet MS"/>
              </a:rPr>
              <a:t> </a:t>
            </a:r>
            <a:r>
              <a:rPr lang="en-CA" spc="-9" dirty="0">
                <a:latin typeface="Trebuchet MS"/>
                <a:cs typeface="Trebuchet MS"/>
              </a:rPr>
              <a:t>c</a:t>
            </a:r>
            <a:r>
              <a:rPr lang="en-CA" spc="-5" dirty="0">
                <a:latin typeface="Trebuchet MS"/>
                <a:cs typeface="Trebuchet MS"/>
              </a:rPr>
              <a:t>a</a:t>
            </a:r>
            <a:r>
              <a:rPr lang="en-CA" dirty="0">
                <a:latin typeface="Trebuchet MS"/>
                <a:cs typeface="Trebuchet MS"/>
              </a:rPr>
              <a:t>n</a:t>
            </a:r>
            <a:r>
              <a:rPr lang="en-CA" spc="-5" dirty="0">
                <a:latin typeface="Trebuchet MS"/>
                <a:cs typeface="Trebuchet MS"/>
              </a:rPr>
              <a:t> c</a:t>
            </a:r>
            <a:r>
              <a:rPr lang="en-CA" dirty="0">
                <a:latin typeface="Trebuchet MS"/>
                <a:cs typeface="Trebuchet MS"/>
              </a:rPr>
              <a:t>h</a:t>
            </a:r>
            <a:r>
              <a:rPr lang="en-CA" spc="-5" dirty="0">
                <a:latin typeface="Trebuchet MS"/>
                <a:cs typeface="Trebuchet MS"/>
              </a:rPr>
              <a:t>a</a:t>
            </a:r>
            <a:r>
              <a:rPr lang="en-CA" spc="-9" dirty="0">
                <a:latin typeface="Trebuchet MS"/>
                <a:cs typeface="Trebuchet MS"/>
              </a:rPr>
              <a:t>n</a:t>
            </a:r>
            <a:r>
              <a:rPr lang="en-CA" spc="-14" dirty="0">
                <a:latin typeface="Trebuchet MS"/>
                <a:cs typeface="Trebuchet MS"/>
              </a:rPr>
              <a:t>g</a:t>
            </a:r>
            <a:r>
              <a:rPr lang="en-CA" dirty="0">
                <a:latin typeface="Trebuchet MS"/>
                <a:cs typeface="Trebuchet MS"/>
              </a:rPr>
              <a:t>e </a:t>
            </a:r>
            <a:r>
              <a:rPr lang="en-CA" spc="-5" dirty="0">
                <a:latin typeface="Trebuchet MS"/>
                <a:cs typeface="Trebuchet MS"/>
              </a:rPr>
              <a:t>typ</a:t>
            </a:r>
            <a:r>
              <a:rPr lang="en-CA" dirty="0">
                <a:latin typeface="Trebuchet MS"/>
                <a:cs typeface="Trebuchet MS"/>
              </a:rPr>
              <a:t>e d</a:t>
            </a:r>
            <a:r>
              <a:rPr lang="en-CA" spc="-9" dirty="0">
                <a:latin typeface="Trebuchet MS"/>
                <a:cs typeface="Trebuchet MS"/>
              </a:rPr>
              <a:t>u</a:t>
            </a:r>
            <a:r>
              <a:rPr lang="en-CA" spc="-5" dirty="0">
                <a:latin typeface="Trebuchet MS"/>
                <a:cs typeface="Trebuchet MS"/>
              </a:rPr>
              <a:t>ri</a:t>
            </a:r>
            <a:r>
              <a:rPr lang="en-CA" dirty="0">
                <a:latin typeface="Trebuchet MS"/>
                <a:cs typeface="Trebuchet MS"/>
              </a:rPr>
              <a:t>n</a:t>
            </a:r>
            <a:r>
              <a:rPr lang="en-CA" spc="-14" dirty="0">
                <a:latin typeface="Trebuchet MS"/>
                <a:cs typeface="Trebuchet MS"/>
              </a:rPr>
              <a:t>g</a:t>
            </a:r>
            <a:r>
              <a:rPr lang="en-CA" dirty="0">
                <a:latin typeface="Trebuchet MS"/>
                <a:cs typeface="Trebuchet MS"/>
              </a:rPr>
              <a:t> </a:t>
            </a:r>
            <a:r>
              <a:rPr lang="en-CA" spc="-5" dirty="0">
                <a:latin typeface="Trebuchet MS"/>
                <a:cs typeface="Trebuchet MS"/>
              </a:rPr>
              <a:t>r</a:t>
            </a:r>
            <a:r>
              <a:rPr lang="en-CA" spc="-9" dirty="0">
                <a:latin typeface="Trebuchet MS"/>
                <a:cs typeface="Trebuchet MS"/>
              </a:rPr>
              <a:t>u</a:t>
            </a:r>
            <a:r>
              <a:rPr lang="en-CA" dirty="0">
                <a:latin typeface="Trebuchet MS"/>
                <a:cs typeface="Trebuchet MS"/>
              </a:rPr>
              <a:t>n</a:t>
            </a:r>
            <a:r>
              <a:rPr lang="en-CA" spc="-5" dirty="0">
                <a:latin typeface="Trebuchet MS"/>
                <a:cs typeface="Trebuchet MS"/>
              </a:rPr>
              <a:t>time, and do not have to be declared before running</a:t>
            </a:r>
            <a:endParaRPr lang="en-US" b="1" dirty="0"/>
          </a:p>
          <a:p>
            <a:endParaRPr lang="en-US" b="1" dirty="0"/>
          </a:p>
        </p:txBody>
      </p:sp>
    </p:spTree>
    <p:extLst>
      <p:ext uri="{BB962C8B-B14F-4D97-AF65-F5344CB8AC3E}">
        <p14:creationId xmlns:p14="http://schemas.microsoft.com/office/powerpoint/2010/main" val="4710184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B1004-D4DE-BD40-9A70-1836C439A9C5}"/>
              </a:ext>
            </a:extLst>
          </p:cNvPr>
          <p:cNvSpPr>
            <a:spLocks noGrp="1"/>
          </p:cNvSpPr>
          <p:nvPr>
            <p:ph type="title"/>
          </p:nvPr>
        </p:nvSpPr>
        <p:spPr/>
        <p:txBody>
          <a:bodyPr>
            <a:normAutofit fontScale="90000"/>
          </a:bodyPr>
          <a:lstStyle/>
          <a:p>
            <a:r>
              <a:rPr lang="en-US" dirty="0"/>
              <a:t>Programming Guide 101</a:t>
            </a:r>
          </a:p>
        </p:txBody>
      </p:sp>
      <p:sp>
        <p:nvSpPr>
          <p:cNvPr id="3" name="Content Placeholder 2">
            <a:extLst>
              <a:ext uri="{FF2B5EF4-FFF2-40B4-BE49-F238E27FC236}">
                <a16:creationId xmlns:a16="http://schemas.microsoft.com/office/drawing/2014/main" id="{8F2484A5-C9B7-DE49-8D96-4710AB90BAD3}"/>
              </a:ext>
            </a:extLst>
          </p:cNvPr>
          <p:cNvSpPr>
            <a:spLocks noGrp="1"/>
          </p:cNvSpPr>
          <p:nvPr>
            <p:ph idx="1"/>
          </p:nvPr>
        </p:nvSpPr>
        <p:spPr>
          <a:xfrm>
            <a:off x="428296" y="1744360"/>
            <a:ext cx="9299028" cy="4835479"/>
          </a:xfrm>
        </p:spPr>
        <p:txBody>
          <a:bodyPr>
            <a:normAutofit/>
          </a:bodyPr>
          <a:lstStyle/>
          <a:p>
            <a:r>
              <a:rPr lang="en-US" dirty="0"/>
              <a:t>Readability</a:t>
            </a:r>
          </a:p>
          <a:p>
            <a:pPr lvl="1"/>
            <a:r>
              <a:rPr lang="en-US" dirty="0"/>
              <a:t>If nothing else, write #</a:t>
            </a:r>
            <a:r>
              <a:rPr lang="en-US" dirty="0" err="1"/>
              <a:t>cleancode</a:t>
            </a:r>
            <a:endParaRPr lang="en-US" dirty="0"/>
          </a:p>
          <a:p>
            <a:r>
              <a:rPr lang="en-US" dirty="0"/>
              <a:t>Comments</a:t>
            </a:r>
          </a:p>
          <a:p>
            <a:pPr lvl="1"/>
            <a:r>
              <a:rPr lang="en-US" dirty="0"/>
              <a:t>Save yourself from yourself</a:t>
            </a:r>
          </a:p>
          <a:p>
            <a:r>
              <a:rPr lang="en-US" dirty="0"/>
              <a:t>Lots of testing!</a:t>
            </a:r>
          </a:p>
          <a:p>
            <a:pPr lvl="1"/>
            <a:r>
              <a:rPr lang="en-US" dirty="0"/>
              <a:t>Modular code (you will learn about functions next week)</a:t>
            </a:r>
          </a:p>
          <a:p>
            <a:pPr lvl="1"/>
            <a:r>
              <a:rPr lang="en-US" dirty="0"/>
              <a:t>Test often and with purpose</a:t>
            </a:r>
          </a:p>
          <a:p>
            <a:r>
              <a:rPr lang="en-US" dirty="0"/>
              <a:t>Understanding errors</a:t>
            </a:r>
          </a:p>
          <a:p>
            <a:pPr lvl="1"/>
            <a:r>
              <a:rPr lang="en-US" dirty="0"/>
              <a:t>Reading and interpreting error codes</a:t>
            </a:r>
          </a:p>
          <a:p>
            <a:r>
              <a:rPr lang="en-US" dirty="0"/>
              <a:t>Always have a plan!</a:t>
            </a:r>
          </a:p>
          <a:p>
            <a:pPr lvl="1"/>
            <a:endParaRPr lang="en-US" dirty="0"/>
          </a:p>
          <a:p>
            <a:endParaRPr lang="en-US" dirty="0"/>
          </a:p>
        </p:txBody>
      </p:sp>
      <p:pic>
        <p:nvPicPr>
          <p:cNvPr id="2052" name="Picture 4">
            <a:extLst>
              <a:ext uri="{FF2B5EF4-FFF2-40B4-BE49-F238E27FC236}">
                <a16:creationId xmlns:a16="http://schemas.microsoft.com/office/drawing/2014/main" id="{E8C3795D-1DE4-7F45-86EE-BD14786F02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08533" y="1744360"/>
            <a:ext cx="3183467" cy="40808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14854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621B3-1EEF-8D43-9DBD-8E8CAFAD7892}"/>
              </a:ext>
            </a:extLst>
          </p:cNvPr>
          <p:cNvSpPr>
            <a:spLocks noGrp="1"/>
          </p:cNvSpPr>
          <p:nvPr>
            <p:ph type="title"/>
          </p:nvPr>
        </p:nvSpPr>
        <p:spPr/>
        <p:txBody>
          <a:bodyPr>
            <a:normAutofit fontScale="90000"/>
          </a:bodyPr>
          <a:lstStyle/>
          <a:p>
            <a:r>
              <a:rPr lang="en-US" dirty="0"/>
              <a:t>Readability Tips (#</a:t>
            </a:r>
            <a:r>
              <a:rPr lang="en-US" dirty="0" err="1"/>
              <a:t>cleancode</a:t>
            </a:r>
            <a:r>
              <a:rPr lang="en-US" dirty="0"/>
              <a:t>)</a:t>
            </a:r>
          </a:p>
        </p:txBody>
      </p:sp>
      <p:sp>
        <p:nvSpPr>
          <p:cNvPr id="3" name="Content Placeholder 2">
            <a:extLst>
              <a:ext uri="{FF2B5EF4-FFF2-40B4-BE49-F238E27FC236}">
                <a16:creationId xmlns:a16="http://schemas.microsoft.com/office/drawing/2014/main" id="{9FB217B0-B365-F041-A4BD-A031C57299CF}"/>
              </a:ext>
            </a:extLst>
          </p:cNvPr>
          <p:cNvSpPr>
            <a:spLocks noGrp="1"/>
          </p:cNvSpPr>
          <p:nvPr>
            <p:ph idx="1"/>
          </p:nvPr>
        </p:nvSpPr>
        <p:spPr>
          <a:xfrm>
            <a:off x="838200" y="1808536"/>
            <a:ext cx="7689850" cy="4835479"/>
          </a:xfrm>
        </p:spPr>
        <p:txBody>
          <a:bodyPr/>
          <a:lstStyle/>
          <a:p>
            <a:r>
              <a:rPr lang="en-US" dirty="0"/>
              <a:t>Use whitespace to separate variables and operators</a:t>
            </a:r>
          </a:p>
          <a:p>
            <a:pPr lvl="1"/>
            <a:r>
              <a:rPr lang="en-US" dirty="0">
                <a:solidFill>
                  <a:srgbClr val="FF0000"/>
                </a:solidFill>
              </a:rPr>
              <a:t>&gt;&gt;&gt; </a:t>
            </a:r>
            <a:r>
              <a:rPr lang="en-US" dirty="0" err="1">
                <a:solidFill>
                  <a:srgbClr val="FF0000"/>
                </a:solidFill>
              </a:rPr>
              <a:t>canda</a:t>
            </a:r>
            <a:r>
              <a:rPr lang="en-US" dirty="0">
                <a:solidFill>
                  <a:srgbClr val="FF0000"/>
                </a:solidFill>
              </a:rPr>
              <a:t>=</a:t>
            </a:r>
            <a:r>
              <a:rPr lang="en-US" dirty="0" err="1">
                <a:solidFill>
                  <a:srgbClr val="FF0000"/>
                </a:solidFill>
              </a:rPr>
              <a:t>cat+panda</a:t>
            </a:r>
            <a:endParaRPr lang="en-US" dirty="0">
              <a:solidFill>
                <a:srgbClr val="FF0000"/>
              </a:solidFill>
            </a:endParaRPr>
          </a:p>
          <a:p>
            <a:r>
              <a:rPr lang="en-US" dirty="0"/>
              <a:t>Be consistent with spacing, too much whitespace can be bad</a:t>
            </a:r>
          </a:p>
          <a:p>
            <a:pPr lvl="1"/>
            <a:r>
              <a:rPr lang="en-US" dirty="0">
                <a:solidFill>
                  <a:srgbClr val="FF0000"/>
                </a:solidFill>
              </a:rPr>
              <a:t>&gt;&gt;&gt; </a:t>
            </a:r>
            <a:r>
              <a:rPr lang="en-US" dirty="0" err="1">
                <a:solidFill>
                  <a:srgbClr val="FF0000"/>
                </a:solidFill>
              </a:rPr>
              <a:t>canda</a:t>
            </a:r>
            <a:r>
              <a:rPr lang="en-US" dirty="0">
                <a:solidFill>
                  <a:srgbClr val="FF0000"/>
                </a:solidFill>
              </a:rPr>
              <a:t> =                                 cat      +panda</a:t>
            </a:r>
          </a:p>
          <a:p>
            <a:r>
              <a:rPr lang="en-US" dirty="0"/>
              <a:t>Pick variable names that are easy to read and interpret</a:t>
            </a:r>
          </a:p>
          <a:p>
            <a:pPr lvl="1"/>
            <a:r>
              <a:rPr lang="en-US" dirty="0">
                <a:solidFill>
                  <a:srgbClr val="FF0000"/>
                </a:solidFill>
              </a:rPr>
              <a:t>&gt;&gt;&gt; </a:t>
            </a:r>
            <a:r>
              <a:rPr lang="en-US" dirty="0" err="1">
                <a:solidFill>
                  <a:srgbClr val="FF0000"/>
                </a:solidFill>
              </a:rPr>
              <a:t>canda</a:t>
            </a:r>
            <a:r>
              <a:rPr lang="en-US" dirty="0">
                <a:solidFill>
                  <a:srgbClr val="FF0000"/>
                </a:solidFill>
              </a:rPr>
              <a:t> = nom + </a:t>
            </a:r>
            <a:r>
              <a:rPr lang="en-US" dirty="0" err="1">
                <a:solidFill>
                  <a:srgbClr val="FF0000"/>
                </a:solidFill>
              </a:rPr>
              <a:t>nomnomnomnomnom</a:t>
            </a:r>
            <a:endParaRPr lang="en-US" dirty="0">
              <a:solidFill>
                <a:srgbClr val="FF0000"/>
              </a:solidFill>
            </a:endParaRPr>
          </a:p>
          <a:p>
            <a:r>
              <a:rPr lang="en-US" dirty="0"/>
              <a:t>Be consistent with naming schemes</a:t>
            </a:r>
          </a:p>
          <a:p>
            <a:pPr lvl="1"/>
            <a:r>
              <a:rPr lang="en-US" dirty="0">
                <a:solidFill>
                  <a:srgbClr val="FF0000"/>
                </a:solidFill>
              </a:rPr>
              <a:t>&gt;&gt;&gt; </a:t>
            </a:r>
            <a:r>
              <a:rPr lang="en-US" dirty="0" err="1">
                <a:solidFill>
                  <a:srgbClr val="FF0000"/>
                </a:solidFill>
              </a:rPr>
              <a:t>Canda</a:t>
            </a:r>
            <a:r>
              <a:rPr lang="en-US" dirty="0">
                <a:solidFill>
                  <a:srgbClr val="FF0000"/>
                </a:solidFill>
              </a:rPr>
              <a:t> = CAT + _panda42</a:t>
            </a:r>
          </a:p>
        </p:txBody>
      </p:sp>
      <p:pic>
        <p:nvPicPr>
          <p:cNvPr id="3074" name="Picture 2" descr="Funny And Creepy Cat Hybrids Bred In Photoshop">
            <a:extLst>
              <a:ext uri="{FF2B5EF4-FFF2-40B4-BE49-F238E27FC236}">
                <a16:creationId xmlns:a16="http://schemas.microsoft.com/office/drawing/2014/main" id="{F3ADB852-BD64-2643-BE76-367FF4EEB9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94700" y="1490519"/>
            <a:ext cx="2959100" cy="26289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5532240-8BCA-1748-ABCE-4FCE5D8B8019}"/>
              </a:ext>
            </a:extLst>
          </p:cNvPr>
          <p:cNvSpPr txBox="1"/>
          <p:nvPr/>
        </p:nvSpPr>
        <p:spPr>
          <a:xfrm>
            <a:off x="7425267" y="869993"/>
            <a:ext cx="6096000" cy="461665"/>
          </a:xfrm>
          <a:prstGeom prst="rect">
            <a:avLst/>
          </a:prstGeom>
          <a:noFill/>
        </p:spPr>
        <p:txBody>
          <a:bodyPr wrap="square">
            <a:spAutoFit/>
          </a:bodyPr>
          <a:lstStyle/>
          <a:p>
            <a:pPr lvl="1"/>
            <a:r>
              <a:rPr lang="en-US" sz="2400" dirty="0">
                <a:solidFill>
                  <a:srgbClr val="00B050"/>
                </a:solidFill>
              </a:rPr>
              <a:t>&gt;&gt;&gt; </a:t>
            </a:r>
            <a:r>
              <a:rPr lang="en-US" sz="2400" dirty="0" err="1">
                <a:solidFill>
                  <a:srgbClr val="00B050"/>
                </a:solidFill>
              </a:rPr>
              <a:t>canda</a:t>
            </a:r>
            <a:r>
              <a:rPr lang="en-US" sz="2400" dirty="0">
                <a:solidFill>
                  <a:srgbClr val="00B050"/>
                </a:solidFill>
              </a:rPr>
              <a:t> = cat + panda</a:t>
            </a:r>
            <a:endParaRPr lang="en-US" sz="2400" dirty="0">
              <a:solidFill>
                <a:srgbClr val="FF0000"/>
              </a:solidFill>
            </a:endParaRPr>
          </a:p>
        </p:txBody>
      </p:sp>
    </p:spTree>
    <p:extLst>
      <p:ext uri="{BB962C8B-B14F-4D97-AF65-F5344CB8AC3E}">
        <p14:creationId xmlns:p14="http://schemas.microsoft.com/office/powerpoint/2010/main" val="663969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CC48E-8CA5-324C-970F-517BFBF50CA7}"/>
              </a:ext>
            </a:extLst>
          </p:cNvPr>
          <p:cNvSpPr>
            <a:spLocks noGrp="1"/>
          </p:cNvSpPr>
          <p:nvPr>
            <p:ph type="title"/>
          </p:nvPr>
        </p:nvSpPr>
        <p:spPr/>
        <p:txBody>
          <a:bodyPr>
            <a:normAutofit fontScale="90000"/>
          </a:bodyPr>
          <a:lstStyle/>
          <a:p>
            <a:r>
              <a:rPr lang="en-US" dirty="0"/>
              <a:t>Comments</a:t>
            </a:r>
          </a:p>
        </p:txBody>
      </p:sp>
      <p:sp>
        <p:nvSpPr>
          <p:cNvPr id="3" name="Content Placeholder 2">
            <a:extLst>
              <a:ext uri="{FF2B5EF4-FFF2-40B4-BE49-F238E27FC236}">
                <a16:creationId xmlns:a16="http://schemas.microsoft.com/office/drawing/2014/main" id="{23856708-BB98-FB4B-9341-58381E6E9C4D}"/>
              </a:ext>
            </a:extLst>
          </p:cNvPr>
          <p:cNvSpPr>
            <a:spLocks noGrp="1"/>
          </p:cNvSpPr>
          <p:nvPr>
            <p:ph idx="1"/>
          </p:nvPr>
        </p:nvSpPr>
        <p:spPr>
          <a:xfrm>
            <a:off x="618067" y="1727200"/>
            <a:ext cx="6539478" cy="4835479"/>
          </a:xfrm>
        </p:spPr>
        <p:txBody>
          <a:bodyPr>
            <a:normAutofit/>
          </a:bodyPr>
          <a:lstStyle/>
          <a:p>
            <a:r>
              <a:rPr lang="en-CA" spc="-20" dirty="0"/>
              <a:t>Comments</a:t>
            </a:r>
            <a:r>
              <a:rPr lang="en-CA" spc="35" dirty="0"/>
              <a:t> </a:t>
            </a:r>
            <a:r>
              <a:rPr lang="en-CA" spc="-15" dirty="0"/>
              <a:t>are</a:t>
            </a:r>
            <a:r>
              <a:rPr lang="en-CA" spc="5" dirty="0"/>
              <a:t> </a:t>
            </a:r>
            <a:r>
              <a:rPr lang="en-CA" spc="-15" dirty="0"/>
              <a:t>to</a:t>
            </a:r>
            <a:r>
              <a:rPr lang="en-CA" spc="-5" dirty="0"/>
              <a:t> </a:t>
            </a:r>
            <a:r>
              <a:rPr lang="en-CA" spc="-15" dirty="0"/>
              <a:t>help</a:t>
            </a:r>
            <a:r>
              <a:rPr lang="en-CA" spc="15" dirty="0"/>
              <a:t> </a:t>
            </a:r>
            <a:r>
              <a:rPr lang="en-CA" spc="-15" dirty="0"/>
              <a:t>you,</a:t>
            </a:r>
            <a:r>
              <a:rPr lang="en-CA" spc="-5" dirty="0"/>
              <a:t> </a:t>
            </a:r>
            <a:r>
              <a:rPr lang="en-CA" spc="-20" dirty="0"/>
              <a:t>and</a:t>
            </a:r>
            <a:r>
              <a:rPr lang="en-CA" spc="5" dirty="0"/>
              <a:t> </a:t>
            </a:r>
            <a:r>
              <a:rPr lang="en-CA" spc="-20" dirty="0"/>
              <a:t>a</a:t>
            </a:r>
            <a:r>
              <a:rPr lang="en-CA" spc="-15" dirty="0"/>
              <a:t>nyo</a:t>
            </a:r>
            <a:r>
              <a:rPr lang="en-CA" spc="-20" dirty="0"/>
              <a:t>ne</a:t>
            </a:r>
            <a:r>
              <a:rPr lang="en-CA" spc="5" dirty="0"/>
              <a:t> </a:t>
            </a:r>
            <a:r>
              <a:rPr lang="en-CA" spc="-15" dirty="0"/>
              <a:t>el</a:t>
            </a:r>
            <a:r>
              <a:rPr lang="en-CA" spc="-10" dirty="0"/>
              <a:t>s</a:t>
            </a:r>
            <a:r>
              <a:rPr lang="en-CA" spc="-20" dirty="0"/>
              <a:t>e</a:t>
            </a:r>
            <a:r>
              <a:rPr lang="en-CA" spc="-15" dirty="0"/>
              <a:t> who</a:t>
            </a:r>
            <a:r>
              <a:rPr lang="en-CA" spc="15" dirty="0"/>
              <a:t> </a:t>
            </a:r>
            <a:r>
              <a:rPr lang="en-CA" spc="-15" dirty="0"/>
              <a:t>is</a:t>
            </a:r>
            <a:r>
              <a:rPr lang="en-CA" spc="-5" dirty="0"/>
              <a:t> </a:t>
            </a:r>
            <a:r>
              <a:rPr lang="en-CA" spc="-10" dirty="0"/>
              <a:t>r</a:t>
            </a:r>
            <a:r>
              <a:rPr lang="en-CA" spc="-15" dirty="0"/>
              <a:t>e</a:t>
            </a:r>
            <a:r>
              <a:rPr lang="en-CA" spc="-20" dirty="0"/>
              <a:t>a</a:t>
            </a:r>
            <a:r>
              <a:rPr lang="en-CA" spc="-15" dirty="0"/>
              <a:t>d</a:t>
            </a:r>
            <a:r>
              <a:rPr lang="en-CA" spc="-10" dirty="0"/>
              <a:t>i</a:t>
            </a:r>
            <a:r>
              <a:rPr lang="en-CA" spc="-15" dirty="0"/>
              <a:t>ng/</a:t>
            </a:r>
            <a:r>
              <a:rPr lang="en-CA" spc="-10" dirty="0"/>
              <a:t>u</a:t>
            </a:r>
            <a:r>
              <a:rPr lang="en-CA" spc="-15" dirty="0"/>
              <a:t>s</a:t>
            </a:r>
            <a:r>
              <a:rPr lang="en-CA" spc="-5" dirty="0"/>
              <a:t>i</a:t>
            </a:r>
            <a:r>
              <a:rPr lang="en-CA" spc="-20" dirty="0"/>
              <a:t>ng</a:t>
            </a:r>
            <a:r>
              <a:rPr lang="en-CA" spc="15" dirty="0"/>
              <a:t> </a:t>
            </a:r>
            <a:r>
              <a:rPr lang="en-CA" spc="-15" dirty="0"/>
              <a:t>your</a:t>
            </a:r>
            <a:r>
              <a:rPr lang="en-CA" spc="5" dirty="0"/>
              <a:t> </a:t>
            </a:r>
            <a:r>
              <a:rPr lang="en-CA" spc="-10" dirty="0"/>
              <a:t>c</a:t>
            </a:r>
            <a:r>
              <a:rPr lang="en-CA" spc="-20" dirty="0"/>
              <a:t>o</a:t>
            </a:r>
            <a:r>
              <a:rPr lang="en-CA" spc="-15" dirty="0"/>
              <a:t>de,</a:t>
            </a:r>
            <a:r>
              <a:rPr lang="en-CA" spc="-5" dirty="0"/>
              <a:t> </a:t>
            </a:r>
            <a:r>
              <a:rPr lang="en-CA" spc="-15" dirty="0"/>
              <a:t>to</a:t>
            </a:r>
            <a:r>
              <a:rPr lang="en-CA" dirty="0"/>
              <a:t> </a:t>
            </a:r>
            <a:r>
              <a:rPr lang="en-CA" spc="-10" dirty="0"/>
              <a:t>r</a:t>
            </a:r>
            <a:r>
              <a:rPr lang="en-CA" spc="-15" dirty="0"/>
              <a:t>e</a:t>
            </a:r>
            <a:r>
              <a:rPr lang="en-CA" spc="-25" dirty="0"/>
              <a:t>mem</a:t>
            </a:r>
            <a:r>
              <a:rPr lang="en-CA" spc="-15" dirty="0"/>
              <a:t>ber or</a:t>
            </a:r>
            <a:r>
              <a:rPr lang="en-CA" spc="5" dirty="0"/>
              <a:t> </a:t>
            </a:r>
            <a:r>
              <a:rPr lang="en-CA" spc="-20" dirty="0"/>
              <a:t>u</a:t>
            </a:r>
            <a:r>
              <a:rPr lang="en-CA" spc="-10" dirty="0"/>
              <a:t>n</a:t>
            </a:r>
            <a:r>
              <a:rPr lang="en-CA" spc="-20" dirty="0"/>
              <a:t>d</a:t>
            </a:r>
            <a:r>
              <a:rPr lang="en-CA" spc="-15" dirty="0"/>
              <a:t>e</a:t>
            </a:r>
            <a:r>
              <a:rPr lang="en-CA" spc="-10" dirty="0"/>
              <a:t>rs</a:t>
            </a:r>
            <a:r>
              <a:rPr lang="en-CA" spc="-15" dirty="0"/>
              <a:t>ta</a:t>
            </a:r>
            <a:r>
              <a:rPr lang="en-CA" spc="-10" dirty="0"/>
              <a:t>n</a:t>
            </a:r>
            <a:r>
              <a:rPr lang="en-CA" spc="-20" dirty="0"/>
              <a:t>d</a:t>
            </a:r>
            <a:r>
              <a:rPr lang="en-CA" spc="-5" dirty="0"/>
              <a:t> t</a:t>
            </a:r>
            <a:r>
              <a:rPr lang="en-CA" spc="-20" dirty="0"/>
              <a:t>he</a:t>
            </a:r>
            <a:r>
              <a:rPr lang="en-CA" spc="5" dirty="0"/>
              <a:t> </a:t>
            </a:r>
            <a:r>
              <a:rPr lang="en-CA" spc="-20" dirty="0"/>
              <a:t>p</a:t>
            </a:r>
            <a:r>
              <a:rPr lang="en-CA" spc="-10" dirty="0"/>
              <a:t>ur</a:t>
            </a:r>
            <a:r>
              <a:rPr lang="en-CA" spc="-15" dirty="0"/>
              <a:t>p</a:t>
            </a:r>
            <a:r>
              <a:rPr lang="en-CA" spc="-20" dirty="0"/>
              <a:t>o</a:t>
            </a:r>
            <a:r>
              <a:rPr lang="en-CA" spc="-10" dirty="0"/>
              <a:t>s</a:t>
            </a:r>
            <a:r>
              <a:rPr lang="en-CA" spc="-20" dirty="0"/>
              <a:t>e</a:t>
            </a:r>
            <a:r>
              <a:rPr lang="en-CA" spc="-5" dirty="0"/>
              <a:t> </a:t>
            </a:r>
            <a:r>
              <a:rPr lang="en-CA" spc="-10" dirty="0"/>
              <a:t>of</a:t>
            </a:r>
            <a:r>
              <a:rPr lang="en-CA" spc="-5" dirty="0"/>
              <a:t> </a:t>
            </a:r>
            <a:r>
              <a:rPr lang="en-CA" spc="-20" dirty="0"/>
              <a:t>a</a:t>
            </a:r>
            <a:r>
              <a:rPr lang="en-CA" spc="5" dirty="0"/>
              <a:t> </a:t>
            </a:r>
            <a:r>
              <a:rPr lang="en-CA" spc="-20" dirty="0"/>
              <a:t>g</a:t>
            </a:r>
            <a:r>
              <a:rPr lang="en-CA" spc="-5" dirty="0"/>
              <a:t>i</a:t>
            </a:r>
            <a:r>
              <a:rPr lang="en-CA" spc="-15" dirty="0"/>
              <a:t>ve</a:t>
            </a:r>
            <a:r>
              <a:rPr lang="en-CA" spc="-20" dirty="0"/>
              <a:t>n</a:t>
            </a:r>
            <a:r>
              <a:rPr lang="en-CA" spc="-5" dirty="0"/>
              <a:t> </a:t>
            </a:r>
            <a:r>
              <a:rPr lang="en-CA" spc="-15" dirty="0"/>
              <a:t>va</a:t>
            </a:r>
            <a:r>
              <a:rPr lang="en-CA" spc="-5" dirty="0"/>
              <a:t>r</a:t>
            </a:r>
            <a:r>
              <a:rPr lang="en-CA" spc="-10" dirty="0"/>
              <a:t>i</a:t>
            </a:r>
            <a:r>
              <a:rPr lang="en-CA" spc="-15" dirty="0"/>
              <a:t>a</a:t>
            </a:r>
            <a:r>
              <a:rPr lang="en-CA" spc="-20" dirty="0"/>
              <a:t>b</a:t>
            </a:r>
            <a:r>
              <a:rPr lang="en-CA" spc="-5" dirty="0"/>
              <a:t>l</a:t>
            </a:r>
            <a:r>
              <a:rPr lang="en-CA" spc="-20" dirty="0"/>
              <a:t>e</a:t>
            </a:r>
            <a:r>
              <a:rPr lang="en-CA" spc="-15" dirty="0"/>
              <a:t> or</a:t>
            </a:r>
            <a:r>
              <a:rPr lang="en-CA" spc="5" dirty="0"/>
              <a:t> </a:t>
            </a:r>
            <a:r>
              <a:rPr lang="en-CA" spc="-10" dirty="0"/>
              <a:t>f</a:t>
            </a:r>
            <a:r>
              <a:rPr lang="en-CA" spc="-15" dirty="0"/>
              <a:t>u</a:t>
            </a:r>
            <a:r>
              <a:rPr lang="en-CA" spc="-20" dirty="0"/>
              <a:t>n</a:t>
            </a:r>
            <a:r>
              <a:rPr lang="en-CA" spc="-10" dirty="0"/>
              <a:t>cti</a:t>
            </a:r>
            <a:r>
              <a:rPr lang="en-CA" spc="-15" dirty="0"/>
              <a:t>o</a:t>
            </a:r>
            <a:r>
              <a:rPr lang="en-CA" spc="-20" dirty="0"/>
              <a:t>n</a:t>
            </a:r>
            <a:r>
              <a:rPr lang="en-CA" spc="-5" dirty="0"/>
              <a:t> </a:t>
            </a:r>
            <a:r>
              <a:rPr lang="en-CA" spc="-15" dirty="0"/>
              <a:t>in</a:t>
            </a:r>
            <a:r>
              <a:rPr lang="en-CA" spc="-5" dirty="0"/>
              <a:t> </a:t>
            </a:r>
            <a:r>
              <a:rPr lang="en-CA" spc="-20" dirty="0"/>
              <a:t>a</a:t>
            </a:r>
            <a:r>
              <a:rPr lang="en-CA" spc="10" dirty="0"/>
              <a:t> </a:t>
            </a:r>
            <a:r>
              <a:rPr lang="en-CA" spc="-20" dirty="0"/>
              <a:t>p</a:t>
            </a:r>
            <a:r>
              <a:rPr lang="en-CA" dirty="0"/>
              <a:t>r</a:t>
            </a:r>
            <a:r>
              <a:rPr lang="en-CA" spc="-20" dirty="0"/>
              <a:t>o</a:t>
            </a:r>
            <a:r>
              <a:rPr lang="en-CA" spc="-15" dirty="0"/>
              <a:t>g</a:t>
            </a:r>
            <a:r>
              <a:rPr lang="en-CA" spc="-10" dirty="0"/>
              <a:t>r</a:t>
            </a:r>
            <a:r>
              <a:rPr lang="en-CA" spc="-15" dirty="0"/>
              <a:t>a</a:t>
            </a:r>
            <a:r>
              <a:rPr lang="en-CA" spc="-5" dirty="0"/>
              <a:t>m</a:t>
            </a:r>
            <a:r>
              <a:rPr lang="en-CA" spc="-10" dirty="0"/>
              <a:t>.</a:t>
            </a:r>
          </a:p>
          <a:p>
            <a:r>
              <a:rPr lang="en-CA" spc="-20" dirty="0"/>
              <a:t>A</a:t>
            </a:r>
            <a:r>
              <a:rPr lang="en-CA" spc="-160" dirty="0"/>
              <a:t> </a:t>
            </a:r>
            <a:r>
              <a:rPr lang="en-CA" spc="-15" dirty="0"/>
              <a:t>co</a:t>
            </a:r>
            <a:r>
              <a:rPr lang="en-CA" spc="-25" dirty="0"/>
              <a:t>mme</a:t>
            </a:r>
            <a:r>
              <a:rPr lang="en-CA" spc="-15" dirty="0"/>
              <a:t>n</a:t>
            </a:r>
            <a:r>
              <a:rPr lang="en-CA" spc="-10" dirty="0"/>
              <a:t>t</a:t>
            </a:r>
            <a:r>
              <a:rPr lang="en-CA" spc="10" dirty="0"/>
              <a:t> </a:t>
            </a:r>
            <a:r>
              <a:rPr lang="en-CA" spc="-20" dirty="0"/>
              <a:t>b</a:t>
            </a:r>
            <a:r>
              <a:rPr lang="en-CA" spc="-15" dirty="0"/>
              <a:t>e</a:t>
            </a:r>
            <a:r>
              <a:rPr lang="en-CA" spc="-20" dirty="0"/>
              <a:t>g</a:t>
            </a:r>
            <a:r>
              <a:rPr lang="en-CA" spc="-5" dirty="0"/>
              <a:t>i</a:t>
            </a:r>
            <a:r>
              <a:rPr lang="en-CA" spc="-15" dirty="0"/>
              <a:t>ns</a:t>
            </a:r>
            <a:r>
              <a:rPr lang="en-CA" spc="5" dirty="0"/>
              <a:t> </a:t>
            </a:r>
            <a:r>
              <a:rPr lang="en-CA" spc="-15" dirty="0"/>
              <a:t>with</a:t>
            </a:r>
            <a:r>
              <a:rPr lang="en-CA" spc="5" dirty="0"/>
              <a:t> </a:t>
            </a:r>
            <a:r>
              <a:rPr lang="en-CA" spc="-10" dirty="0"/>
              <a:t>t</a:t>
            </a:r>
            <a:r>
              <a:rPr lang="en-CA" spc="-15" dirty="0"/>
              <a:t>h</a:t>
            </a:r>
            <a:r>
              <a:rPr lang="en-CA" spc="-20" dirty="0"/>
              <a:t>e</a:t>
            </a:r>
            <a:r>
              <a:rPr lang="en-CA" spc="-5" dirty="0"/>
              <a:t> </a:t>
            </a:r>
            <a:r>
              <a:rPr lang="en-CA" spc="-10" dirty="0"/>
              <a:t>n</a:t>
            </a:r>
            <a:r>
              <a:rPr lang="en-CA" spc="-20" dirty="0"/>
              <a:t>um</a:t>
            </a:r>
            <a:r>
              <a:rPr lang="en-CA" spc="-15" dirty="0"/>
              <a:t>ber</a:t>
            </a:r>
            <a:r>
              <a:rPr lang="en-CA" spc="15" dirty="0"/>
              <a:t> </a:t>
            </a:r>
            <a:r>
              <a:rPr lang="en-CA" spc="-15" dirty="0"/>
              <a:t>s</a:t>
            </a:r>
            <a:r>
              <a:rPr lang="en-CA" spc="-5" dirty="0"/>
              <a:t>i</a:t>
            </a:r>
            <a:r>
              <a:rPr lang="en-CA" spc="-20" dirty="0"/>
              <a:t>gn</a:t>
            </a:r>
            <a:r>
              <a:rPr lang="en-CA" spc="60" dirty="0"/>
              <a:t> </a:t>
            </a:r>
            <a:r>
              <a:rPr lang="en-CA" spc="-5" dirty="0"/>
              <a:t>(</a:t>
            </a:r>
            <a:r>
              <a:rPr lang="en-CA" spc="-15" dirty="0">
                <a:solidFill>
                  <a:srgbClr val="00B050"/>
                </a:solidFill>
              </a:rPr>
              <a:t>#</a:t>
            </a:r>
            <a:r>
              <a:rPr lang="en-CA" spc="-10" dirty="0"/>
              <a:t>)</a:t>
            </a:r>
            <a:r>
              <a:rPr lang="en-CA" spc="-15" dirty="0"/>
              <a:t> an</a:t>
            </a:r>
            <a:r>
              <a:rPr lang="en-CA" spc="-20" dirty="0"/>
              <a:t>d</a:t>
            </a:r>
            <a:r>
              <a:rPr lang="en-CA" spc="-5" dirty="0"/>
              <a:t> </a:t>
            </a:r>
            <a:r>
              <a:rPr lang="en-CA" spc="-10" dirty="0"/>
              <a:t>g</a:t>
            </a:r>
            <a:r>
              <a:rPr lang="en-CA" spc="-20" dirty="0"/>
              <a:t>o</a:t>
            </a:r>
            <a:r>
              <a:rPr lang="en-CA" spc="-15" dirty="0"/>
              <a:t>es</a:t>
            </a:r>
            <a:r>
              <a:rPr lang="en-CA" spc="15" dirty="0"/>
              <a:t> </a:t>
            </a:r>
            <a:r>
              <a:rPr lang="en-CA" spc="-20" dirty="0"/>
              <a:t>u</a:t>
            </a:r>
            <a:r>
              <a:rPr lang="en-CA" spc="-15" dirty="0"/>
              <a:t>n</a:t>
            </a:r>
            <a:r>
              <a:rPr lang="en-CA" spc="-10" dirty="0"/>
              <a:t>til</a:t>
            </a:r>
            <a:r>
              <a:rPr lang="en-CA" dirty="0"/>
              <a:t> </a:t>
            </a:r>
            <a:r>
              <a:rPr lang="en-CA" spc="-10" dirty="0"/>
              <a:t>t</a:t>
            </a:r>
            <a:r>
              <a:rPr lang="en-CA" spc="-15" dirty="0"/>
              <a:t>h</a:t>
            </a:r>
            <a:r>
              <a:rPr lang="en-CA" spc="-20" dirty="0"/>
              <a:t>e</a:t>
            </a:r>
            <a:r>
              <a:rPr lang="en-CA" spc="-5" dirty="0"/>
              <a:t> </a:t>
            </a:r>
            <a:r>
              <a:rPr lang="en-CA" spc="-20" dirty="0"/>
              <a:t>end</a:t>
            </a:r>
            <a:r>
              <a:rPr lang="en-CA" spc="15" dirty="0"/>
              <a:t> </a:t>
            </a:r>
            <a:r>
              <a:rPr lang="en-CA" spc="-15" dirty="0"/>
              <a:t>of</a:t>
            </a:r>
            <a:r>
              <a:rPr lang="en-CA" spc="-5" dirty="0"/>
              <a:t> </a:t>
            </a:r>
            <a:r>
              <a:rPr lang="en-CA" spc="-15" dirty="0"/>
              <a:t>the</a:t>
            </a:r>
            <a:r>
              <a:rPr lang="en-CA" spc="5" dirty="0"/>
              <a:t> </a:t>
            </a:r>
            <a:r>
              <a:rPr lang="en-CA" spc="-10" dirty="0"/>
              <a:t>l</a:t>
            </a:r>
            <a:r>
              <a:rPr lang="en-CA" spc="-5" dirty="0"/>
              <a:t>i</a:t>
            </a:r>
            <a:r>
              <a:rPr lang="en-CA" spc="-20" dirty="0"/>
              <a:t>n</a:t>
            </a:r>
            <a:r>
              <a:rPr lang="en-CA" spc="15" dirty="0"/>
              <a:t>e</a:t>
            </a:r>
            <a:r>
              <a:rPr lang="en-CA" spc="-10" dirty="0"/>
              <a:t>.</a:t>
            </a:r>
          </a:p>
          <a:p>
            <a:r>
              <a:rPr lang="en-CA" spc="-15" dirty="0"/>
              <a:t>Pytho</a:t>
            </a:r>
            <a:r>
              <a:rPr lang="en-CA" spc="-20" dirty="0"/>
              <a:t>n</a:t>
            </a:r>
            <a:r>
              <a:rPr lang="en-CA" spc="-5" dirty="0"/>
              <a:t> i</a:t>
            </a:r>
            <a:r>
              <a:rPr lang="en-CA" spc="-20" dirty="0"/>
              <a:t>gn</a:t>
            </a:r>
            <a:r>
              <a:rPr lang="en-CA" spc="-15" dirty="0"/>
              <a:t>ores</a:t>
            </a:r>
            <a:r>
              <a:rPr lang="en-CA" spc="10" dirty="0"/>
              <a:t> </a:t>
            </a:r>
            <a:r>
              <a:rPr lang="en-CA" spc="-20" dirty="0"/>
              <a:t>a</a:t>
            </a:r>
            <a:r>
              <a:rPr lang="en-CA" spc="-15" dirty="0"/>
              <a:t>ny</a:t>
            </a:r>
            <a:r>
              <a:rPr lang="en-CA" spc="-5" dirty="0"/>
              <a:t> l</a:t>
            </a:r>
            <a:r>
              <a:rPr lang="en-CA" spc="-15" dirty="0"/>
              <a:t>ines</a:t>
            </a:r>
            <a:r>
              <a:rPr lang="en-CA" spc="-5" dirty="0"/>
              <a:t> </a:t>
            </a:r>
            <a:r>
              <a:rPr lang="en-CA" spc="-15" dirty="0"/>
              <a:t>that</a:t>
            </a:r>
            <a:r>
              <a:rPr lang="en-CA" spc="5" dirty="0"/>
              <a:t> </a:t>
            </a:r>
            <a:r>
              <a:rPr lang="en-CA" spc="-15" dirty="0"/>
              <a:t>sta</a:t>
            </a:r>
            <a:r>
              <a:rPr lang="en-CA" spc="-10" dirty="0"/>
              <a:t>rt</a:t>
            </a:r>
            <a:r>
              <a:rPr lang="en-CA" spc="-20" dirty="0"/>
              <a:t> </a:t>
            </a:r>
            <a:r>
              <a:rPr lang="en-CA" spc="-15" dirty="0"/>
              <a:t>with</a:t>
            </a:r>
            <a:r>
              <a:rPr lang="en-CA" spc="15" dirty="0"/>
              <a:t> </a:t>
            </a:r>
            <a:r>
              <a:rPr lang="en-CA" spc="-15" dirty="0"/>
              <a:t>the</a:t>
            </a:r>
            <a:r>
              <a:rPr lang="en-CA" spc="-5" dirty="0"/>
              <a:t> (</a:t>
            </a:r>
            <a:r>
              <a:rPr lang="en-CA" spc="-20" dirty="0">
                <a:solidFill>
                  <a:srgbClr val="00B050"/>
                </a:solidFill>
              </a:rPr>
              <a:t>#</a:t>
            </a:r>
            <a:r>
              <a:rPr lang="en-CA" spc="-20" dirty="0"/>
              <a:t>) </a:t>
            </a:r>
            <a:r>
              <a:rPr lang="en-CA" spc="-15" dirty="0"/>
              <a:t>ch</a:t>
            </a:r>
            <a:r>
              <a:rPr lang="en-CA" spc="-20" dirty="0"/>
              <a:t>a</a:t>
            </a:r>
            <a:r>
              <a:rPr lang="en-CA" spc="-5" dirty="0"/>
              <a:t>r</a:t>
            </a:r>
            <a:r>
              <a:rPr lang="en-CA" spc="-20" dirty="0"/>
              <a:t>a</a:t>
            </a:r>
            <a:r>
              <a:rPr lang="en-CA" spc="-10" dirty="0"/>
              <a:t>c</a:t>
            </a:r>
            <a:r>
              <a:rPr lang="en-CA" spc="-15" dirty="0"/>
              <a:t>ter</a:t>
            </a:r>
          </a:p>
          <a:p>
            <a:endParaRPr lang="en-US" dirty="0"/>
          </a:p>
        </p:txBody>
      </p:sp>
      <p:pic>
        <p:nvPicPr>
          <p:cNvPr id="3074" name="Picture 2" descr="31 Programming Memes That Are So Relatable and You will ROFL | by Naina  Chaturvedi | DataDrivenInvestor">
            <a:extLst>
              <a:ext uri="{FF2B5EF4-FFF2-40B4-BE49-F238E27FC236}">
                <a16:creationId xmlns:a16="http://schemas.microsoft.com/office/drawing/2014/main" id="{E04814A8-2FB3-B946-AF2A-462ABB1F77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21552" y="2200165"/>
            <a:ext cx="4870448" cy="30138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72714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7BD6C-03D8-A9B3-E4E3-F30CBA86C106}"/>
              </a:ext>
            </a:extLst>
          </p:cNvPr>
          <p:cNvSpPr>
            <a:spLocks noGrp="1"/>
          </p:cNvSpPr>
          <p:nvPr>
            <p:ph type="title"/>
          </p:nvPr>
        </p:nvSpPr>
        <p:spPr/>
        <p:txBody>
          <a:bodyPr>
            <a:normAutofit fontScale="90000"/>
          </a:bodyPr>
          <a:lstStyle/>
          <a:p>
            <a:r>
              <a:rPr lang="en-CA" dirty="0"/>
              <a:t>What does this piece of code do?</a:t>
            </a:r>
          </a:p>
        </p:txBody>
      </p:sp>
      <p:sp>
        <p:nvSpPr>
          <p:cNvPr id="3" name="Content Placeholder 2">
            <a:extLst>
              <a:ext uri="{FF2B5EF4-FFF2-40B4-BE49-F238E27FC236}">
                <a16:creationId xmlns:a16="http://schemas.microsoft.com/office/drawing/2014/main" id="{D3DF18DF-3E5B-DA45-5D4E-F4DCB6EDB26D}"/>
              </a:ext>
            </a:extLst>
          </p:cNvPr>
          <p:cNvSpPr>
            <a:spLocks noGrp="1"/>
          </p:cNvSpPr>
          <p:nvPr>
            <p:ph idx="1"/>
          </p:nvPr>
        </p:nvSpPr>
        <p:spPr/>
        <p:txBody>
          <a:bodyPr>
            <a:noAutofit/>
          </a:bodyPr>
          <a:lstStyle/>
          <a:p>
            <a:pPr marL="0" indent="0">
              <a:lnSpc>
                <a:spcPct val="70000"/>
              </a:lnSpc>
              <a:spcBef>
                <a:spcPts val="0"/>
              </a:spcBef>
              <a:buNone/>
            </a:pPr>
            <a:r>
              <a:rPr lang="en-CA" sz="2000" dirty="0"/>
              <a:t>def </a:t>
            </a:r>
            <a:r>
              <a:rPr lang="en-CA" sz="2000" dirty="0" err="1"/>
              <a:t>my_function</a:t>
            </a:r>
            <a:r>
              <a:rPr lang="en-CA" sz="2000" dirty="0"/>
              <a:t>(x, y, z, </a:t>
            </a:r>
            <a:r>
              <a:rPr lang="en-CA" sz="2000" dirty="0" err="1"/>
              <a:t>zz</a:t>
            </a:r>
            <a:r>
              <a:rPr lang="en-CA" sz="2000" dirty="0"/>
              <a:t>=1000):</a:t>
            </a:r>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r>
              <a:rPr lang="en-CA" sz="2000" dirty="0"/>
              <a:t>    k = (z - y) / x </a:t>
            </a:r>
          </a:p>
          <a:p>
            <a:pPr marL="0" indent="0">
              <a:lnSpc>
                <a:spcPct val="70000"/>
              </a:lnSpc>
              <a:spcBef>
                <a:spcPts val="0"/>
              </a:spcBef>
              <a:buNone/>
            </a:pPr>
            <a:r>
              <a:rPr lang="en-CA" sz="2000" dirty="0"/>
              <a:t>    t = 0.5 * (x(y) + x(z))</a:t>
            </a:r>
          </a:p>
          <a:p>
            <a:pPr marL="0" indent="0">
              <a:lnSpc>
                <a:spcPct val="70000"/>
              </a:lnSpc>
              <a:spcBef>
                <a:spcPts val="0"/>
              </a:spcBef>
              <a:buNone/>
            </a:pPr>
            <a:r>
              <a:rPr lang="en-CA" sz="2000" dirty="0"/>
              <a:t>    </a:t>
            </a:r>
          </a:p>
          <a:p>
            <a:pPr marL="0" indent="0">
              <a:lnSpc>
                <a:spcPct val="70000"/>
              </a:lnSpc>
              <a:spcBef>
                <a:spcPts val="0"/>
              </a:spcBef>
              <a:buNone/>
            </a:pPr>
            <a:r>
              <a:rPr lang="en-CA" sz="2000" dirty="0"/>
              <a:t>    for </a:t>
            </a:r>
            <a:r>
              <a:rPr lang="en-CA" sz="2000" dirty="0" err="1"/>
              <a:t>i</a:t>
            </a:r>
            <a:r>
              <a:rPr lang="en-CA" sz="2000" dirty="0"/>
              <a:t> in range(1, </a:t>
            </a:r>
            <a:r>
              <a:rPr lang="en-CA" sz="2000" dirty="0" err="1"/>
              <a:t>zz</a:t>
            </a:r>
            <a:r>
              <a:rPr lang="en-CA" sz="2000" dirty="0"/>
              <a:t>):</a:t>
            </a:r>
          </a:p>
          <a:p>
            <a:pPr marL="0" indent="0">
              <a:lnSpc>
                <a:spcPct val="70000"/>
              </a:lnSpc>
              <a:spcBef>
                <a:spcPts val="0"/>
              </a:spcBef>
              <a:buNone/>
            </a:pPr>
            <a:r>
              <a:rPr lang="en-CA" sz="2000" dirty="0"/>
              <a:t>        </a:t>
            </a:r>
            <a:r>
              <a:rPr lang="en-CA" sz="2000" dirty="0" err="1"/>
              <a:t>x_i</a:t>
            </a:r>
            <a:r>
              <a:rPr lang="en-CA" sz="2000" dirty="0"/>
              <a:t> = y + </a:t>
            </a:r>
            <a:r>
              <a:rPr lang="en-CA" sz="2000" dirty="0" err="1"/>
              <a:t>i</a:t>
            </a:r>
            <a:r>
              <a:rPr lang="en-CA" sz="2000" dirty="0"/>
              <a:t> * k</a:t>
            </a:r>
          </a:p>
          <a:p>
            <a:pPr marL="0" indent="0">
              <a:lnSpc>
                <a:spcPct val="70000"/>
              </a:lnSpc>
              <a:spcBef>
                <a:spcPts val="0"/>
              </a:spcBef>
              <a:buNone/>
            </a:pPr>
            <a:r>
              <a:rPr lang="en-CA" sz="2000" dirty="0"/>
              <a:t>        t += x(</a:t>
            </a:r>
            <a:r>
              <a:rPr lang="en-CA" sz="2000" dirty="0" err="1"/>
              <a:t>x_i</a:t>
            </a:r>
            <a:r>
              <a:rPr lang="en-CA" sz="2000" dirty="0"/>
              <a:t>)</a:t>
            </a:r>
          </a:p>
          <a:p>
            <a:pPr marL="0" indent="0">
              <a:lnSpc>
                <a:spcPct val="70000"/>
              </a:lnSpc>
              <a:spcBef>
                <a:spcPts val="0"/>
              </a:spcBef>
              <a:buNone/>
            </a:pPr>
            <a:r>
              <a:rPr lang="en-CA" sz="2000" dirty="0"/>
              <a:t>    </a:t>
            </a:r>
          </a:p>
          <a:p>
            <a:pPr marL="0" indent="0">
              <a:lnSpc>
                <a:spcPct val="70000"/>
              </a:lnSpc>
              <a:spcBef>
                <a:spcPts val="0"/>
              </a:spcBef>
              <a:buNone/>
            </a:pPr>
            <a:r>
              <a:rPr lang="en-CA" sz="2000" dirty="0"/>
              <a:t>    result = h * t</a:t>
            </a:r>
          </a:p>
          <a:p>
            <a:pPr marL="0" indent="0">
              <a:lnSpc>
                <a:spcPct val="70000"/>
              </a:lnSpc>
              <a:spcBef>
                <a:spcPts val="0"/>
              </a:spcBef>
              <a:buNone/>
            </a:pPr>
            <a:r>
              <a:rPr lang="en-CA" sz="2000" dirty="0"/>
              <a:t>    return result</a:t>
            </a:r>
          </a:p>
        </p:txBody>
      </p:sp>
    </p:spTree>
    <p:extLst>
      <p:ext uri="{BB962C8B-B14F-4D97-AF65-F5344CB8AC3E}">
        <p14:creationId xmlns:p14="http://schemas.microsoft.com/office/powerpoint/2010/main" val="18092132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7BD6C-03D8-A9B3-E4E3-F30CBA86C106}"/>
              </a:ext>
            </a:extLst>
          </p:cNvPr>
          <p:cNvSpPr>
            <a:spLocks noGrp="1"/>
          </p:cNvSpPr>
          <p:nvPr>
            <p:ph type="title"/>
          </p:nvPr>
        </p:nvSpPr>
        <p:spPr/>
        <p:txBody>
          <a:bodyPr>
            <a:normAutofit fontScale="90000"/>
          </a:bodyPr>
          <a:lstStyle/>
          <a:p>
            <a:r>
              <a:rPr lang="en-CA" dirty="0"/>
              <a:t>What about now?</a:t>
            </a:r>
          </a:p>
        </p:txBody>
      </p:sp>
      <p:sp>
        <p:nvSpPr>
          <p:cNvPr id="3" name="Content Placeholder 2">
            <a:extLst>
              <a:ext uri="{FF2B5EF4-FFF2-40B4-BE49-F238E27FC236}">
                <a16:creationId xmlns:a16="http://schemas.microsoft.com/office/drawing/2014/main" id="{D3DF18DF-3E5B-DA45-5D4E-F4DCB6EDB26D}"/>
              </a:ext>
            </a:extLst>
          </p:cNvPr>
          <p:cNvSpPr>
            <a:spLocks noGrp="1"/>
          </p:cNvSpPr>
          <p:nvPr>
            <p:ph idx="1"/>
          </p:nvPr>
        </p:nvSpPr>
        <p:spPr/>
        <p:txBody>
          <a:bodyPr>
            <a:noAutofit/>
          </a:bodyPr>
          <a:lstStyle/>
          <a:p>
            <a:pPr marL="0" indent="0">
              <a:lnSpc>
                <a:spcPct val="70000"/>
              </a:lnSpc>
              <a:spcBef>
                <a:spcPts val="0"/>
              </a:spcBef>
              <a:buNone/>
            </a:pPr>
            <a:r>
              <a:rPr lang="en-CA" sz="2000" dirty="0"/>
              <a:t>def </a:t>
            </a:r>
            <a:r>
              <a:rPr lang="en-CA" sz="2000" dirty="0" err="1"/>
              <a:t>my_function</a:t>
            </a:r>
            <a:r>
              <a:rPr lang="en-CA" sz="2000" dirty="0"/>
              <a:t>(f, a, b, n=1000):</a:t>
            </a:r>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r>
              <a:rPr lang="en-CA" sz="2000" dirty="0"/>
              <a:t>    h = (b - a) / n</a:t>
            </a:r>
          </a:p>
          <a:p>
            <a:pPr marL="0" indent="0">
              <a:lnSpc>
                <a:spcPct val="70000"/>
              </a:lnSpc>
              <a:spcBef>
                <a:spcPts val="0"/>
              </a:spcBef>
              <a:buNone/>
            </a:pPr>
            <a:r>
              <a:rPr lang="en-CA" sz="2000" dirty="0"/>
              <a:t>    sum = 0.5 * (f(a) + f(b))</a:t>
            </a:r>
          </a:p>
          <a:p>
            <a:pPr marL="0" indent="0">
              <a:lnSpc>
                <a:spcPct val="70000"/>
              </a:lnSpc>
              <a:spcBef>
                <a:spcPts val="0"/>
              </a:spcBef>
              <a:buNone/>
            </a:pPr>
            <a:r>
              <a:rPr lang="en-CA" sz="2000" dirty="0"/>
              <a:t>    </a:t>
            </a:r>
          </a:p>
          <a:p>
            <a:pPr marL="0" indent="0">
              <a:lnSpc>
                <a:spcPct val="70000"/>
              </a:lnSpc>
              <a:spcBef>
                <a:spcPts val="0"/>
              </a:spcBef>
              <a:buNone/>
            </a:pPr>
            <a:r>
              <a:rPr lang="en-CA" sz="2000" dirty="0"/>
              <a:t>    for </a:t>
            </a:r>
            <a:r>
              <a:rPr lang="en-CA" sz="2000" dirty="0" err="1"/>
              <a:t>i</a:t>
            </a:r>
            <a:r>
              <a:rPr lang="en-CA" sz="2000" dirty="0"/>
              <a:t> in range(1, n):</a:t>
            </a:r>
          </a:p>
          <a:p>
            <a:pPr marL="0" indent="0">
              <a:lnSpc>
                <a:spcPct val="70000"/>
              </a:lnSpc>
              <a:spcBef>
                <a:spcPts val="0"/>
              </a:spcBef>
              <a:buNone/>
            </a:pPr>
            <a:r>
              <a:rPr lang="en-CA" sz="2000" dirty="0"/>
              <a:t>        </a:t>
            </a:r>
            <a:r>
              <a:rPr lang="en-CA" sz="2000" dirty="0" err="1"/>
              <a:t>x_i</a:t>
            </a:r>
            <a:r>
              <a:rPr lang="en-CA" sz="2000" dirty="0"/>
              <a:t> = a + </a:t>
            </a:r>
            <a:r>
              <a:rPr lang="en-CA" sz="2000" dirty="0" err="1"/>
              <a:t>i</a:t>
            </a:r>
            <a:r>
              <a:rPr lang="en-CA" sz="2000" dirty="0"/>
              <a:t> * h</a:t>
            </a:r>
          </a:p>
          <a:p>
            <a:pPr marL="0" indent="0">
              <a:lnSpc>
                <a:spcPct val="70000"/>
              </a:lnSpc>
              <a:spcBef>
                <a:spcPts val="0"/>
              </a:spcBef>
              <a:buNone/>
            </a:pPr>
            <a:r>
              <a:rPr lang="en-CA" sz="2000" dirty="0"/>
              <a:t>        sum += f(</a:t>
            </a:r>
            <a:r>
              <a:rPr lang="en-CA" sz="2000" dirty="0" err="1"/>
              <a:t>x_i</a:t>
            </a:r>
            <a:r>
              <a:rPr lang="en-CA" sz="2000" dirty="0"/>
              <a:t>)</a:t>
            </a:r>
          </a:p>
          <a:p>
            <a:pPr marL="0" indent="0">
              <a:lnSpc>
                <a:spcPct val="70000"/>
              </a:lnSpc>
              <a:spcBef>
                <a:spcPts val="0"/>
              </a:spcBef>
              <a:buNone/>
            </a:pPr>
            <a:r>
              <a:rPr lang="en-CA" sz="2000" dirty="0"/>
              <a:t>    </a:t>
            </a:r>
          </a:p>
          <a:p>
            <a:pPr marL="0" indent="0">
              <a:lnSpc>
                <a:spcPct val="70000"/>
              </a:lnSpc>
              <a:spcBef>
                <a:spcPts val="0"/>
              </a:spcBef>
              <a:buNone/>
            </a:pPr>
            <a:r>
              <a:rPr lang="en-CA" sz="2000" dirty="0"/>
              <a:t>    result = h * sum</a:t>
            </a:r>
          </a:p>
          <a:p>
            <a:pPr marL="0" indent="0">
              <a:lnSpc>
                <a:spcPct val="70000"/>
              </a:lnSpc>
              <a:spcBef>
                <a:spcPts val="0"/>
              </a:spcBef>
              <a:buNone/>
            </a:pPr>
            <a:r>
              <a:rPr lang="en-CA" sz="2000" dirty="0"/>
              <a:t>    return result</a:t>
            </a:r>
          </a:p>
        </p:txBody>
      </p:sp>
    </p:spTree>
    <p:extLst>
      <p:ext uri="{BB962C8B-B14F-4D97-AF65-F5344CB8AC3E}">
        <p14:creationId xmlns:p14="http://schemas.microsoft.com/office/powerpoint/2010/main" val="15269853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7BD6C-03D8-A9B3-E4E3-F30CBA86C106}"/>
              </a:ext>
            </a:extLst>
          </p:cNvPr>
          <p:cNvSpPr>
            <a:spLocks noGrp="1"/>
          </p:cNvSpPr>
          <p:nvPr>
            <p:ph type="title"/>
          </p:nvPr>
        </p:nvSpPr>
        <p:spPr/>
        <p:txBody>
          <a:bodyPr>
            <a:normAutofit fontScale="90000"/>
          </a:bodyPr>
          <a:lstStyle/>
          <a:p>
            <a:r>
              <a:rPr lang="en-CA" dirty="0"/>
              <a:t>What about now?</a:t>
            </a:r>
          </a:p>
        </p:txBody>
      </p:sp>
      <p:sp>
        <p:nvSpPr>
          <p:cNvPr id="3" name="Content Placeholder 2">
            <a:extLst>
              <a:ext uri="{FF2B5EF4-FFF2-40B4-BE49-F238E27FC236}">
                <a16:creationId xmlns:a16="http://schemas.microsoft.com/office/drawing/2014/main" id="{D3DF18DF-3E5B-DA45-5D4E-F4DCB6EDB26D}"/>
              </a:ext>
            </a:extLst>
          </p:cNvPr>
          <p:cNvSpPr>
            <a:spLocks noGrp="1"/>
          </p:cNvSpPr>
          <p:nvPr>
            <p:ph idx="1"/>
          </p:nvPr>
        </p:nvSpPr>
        <p:spPr/>
        <p:txBody>
          <a:bodyPr>
            <a:noAutofit/>
          </a:bodyPr>
          <a:lstStyle/>
          <a:p>
            <a:pPr marL="0" indent="0">
              <a:lnSpc>
                <a:spcPct val="70000"/>
              </a:lnSpc>
              <a:spcBef>
                <a:spcPts val="0"/>
              </a:spcBef>
              <a:buNone/>
            </a:pPr>
            <a:r>
              <a:rPr lang="en-CA" sz="2000" dirty="0"/>
              <a:t>def </a:t>
            </a:r>
            <a:r>
              <a:rPr lang="en-CA" sz="2000" dirty="0" err="1"/>
              <a:t>my_function</a:t>
            </a:r>
            <a:r>
              <a:rPr lang="en-CA" sz="2000" dirty="0"/>
              <a:t>(f, a, b, n=1000):</a:t>
            </a:r>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endParaRPr lang="en-CA" sz="2000" dirty="0"/>
          </a:p>
          <a:p>
            <a:pPr marL="0" indent="0">
              <a:lnSpc>
                <a:spcPct val="70000"/>
              </a:lnSpc>
              <a:spcBef>
                <a:spcPts val="0"/>
              </a:spcBef>
              <a:buNone/>
            </a:pPr>
            <a:r>
              <a:rPr lang="en-CA" sz="2000" dirty="0"/>
              <a:t>    h = (b - a) / n  # Width of each trapezoid</a:t>
            </a:r>
          </a:p>
          <a:p>
            <a:pPr marL="0" indent="0">
              <a:lnSpc>
                <a:spcPct val="70000"/>
              </a:lnSpc>
              <a:spcBef>
                <a:spcPts val="0"/>
              </a:spcBef>
              <a:buNone/>
            </a:pPr>
            <a:r>
              <a:rPr lang="en-CA" sz="2000" dirty="0"/>
              <a:t>    </a:t>
            </a:r>
            <a:r>
              <a:rPr lang="en-CA" sz="2000" dirty="0" err="1"/>
              <a:t>integral_sum</a:t>
            </a:r>
            <a:r>
              <a:rPr lang="en-CA" sz="2000" dirty="0"/>
              <a:t> = 0.5 * (f(a) + f(b))  # Sum the endpoints</a:t>
            </a:r>
          </a:p>
          <a:p>
            <a:pPr marL="0" indent="0">
              <a:lnSpc>
                <a:spcPct val="70000"/>
              </a:lnSpc>
              <a:spcBef>
                <a:spcPts val="0"/>
              </a:spcBef>
              <a:buNone/>
            </a:pPr>
            <a:r>
              <a:rPr lang="en-CA" sz="2000" dirty="0"/>
              <a:t>    </a:t>
            </a:r>
          </a:p>
          <a:p>
            <a:pPr marL="0" indent="0">
              <a:lnSpc>
                <a:spcPct val="70000"/>
              </a:lnSpc>
              <a:spcBef>
                <a:spcPts val="0"/>
              </a:spcBef>
              <a:buNone/>
            </a:pPr>
            <a:r>
              <a:rPr lang="en-CA" sz="2000" dirty="0"/>
              <a:t>    for </a:t>
            </a:r>
            <a:r>
              <a:rPr lang="en-CA" sz="2000" dirty="0" err="1"/>
              <a:t>i</a:t>
            </a:r>
            <a:r>
              <a:rPr lang="en-CA" sz="2000" dirty="0"/>
              <a:t> in range(1, n):</a:t>
            </a:r>
          </a:p>
          <a:p>
            <a:pPr marL="0" indent="0">
              <a:lnSpc>
                <a:spcPct val="70000"/>
              </a:lnSpc>
              <a:spcBef>
                <a:spcPts val="0"/>
              </a:spcBef>
              <a:buNone/>
            </a:pPr>
            <a:r>
              <a:rPr lang="en-CA" sz="2000" dirty="0"/>
              <a:t>        </a:t>
            </a:r>
            <a:r>
              <a:rPr lang="en-CA" sz="2000" dirty="0" err="1"/>
              <a:t>x_i</a:t>
            </a:r>
            <a:r>
              <a:rPr lang="en-CA" sz="2000" dirty="0"/>
              <a:t> = a + </a:t>
            </a:r>
            <a:r>
              <a:rPr lang="en-CA" sz="2000" dirty="0" err="1"/>
              <a:t>i</a:t>
            </a:r>
            <a:r>
              <a:rPr lang="en-CA" sz="2000" dirty="0"/>
              <a:t> * h</a:t>
            </a:r>
          </a:p>
          <a:p>
            <a:pPr marL="0" indent="0">
              <a:lnSpc>
                <a:spcPct val="70000"/>
              </a:lnSpc>
              <a:spcBef>
                <a:spcPts val="0"/>
              </a:spcBef>
              <a:buNone/>
            </a:pPr>
            <a:r>
              <a:rPr lang="en-CA" sz="2000" dirty="0"/>
              <a:t>        </a:t>
            </a:r>
            <a:r>
              <a:rPr lang="en-CA" sz="2000" dirty="0" err="1"/>
              <a:t>integral_sum</a:t>
            </a:r>
            <a:r>
              <a:rPr lang="en-CA" sz="2000" dirty="0"/>
              <a:t> += f(</a:t>
            </a:r>
            <a:r>
              <a:rPr lang="en-CA" sz="2000" dirty="0" err="1"/>
              <a:t>x_i</a:t>
            </a:r>
            <a:r>
              <a:rPr lang="en-CA" sz="2000" dirty="0"/>
              <a:t>)</a:t>
            </a:r>
          </a:p>
          <a:p>
            <a:pPr marL="0" indent="0">
              <a:lnSpc>
                <a:spcPct val="70000"/>
              </a:lnSpc>
              <a:spcBef>
                <a:spcPts val="0"/>
              </a:spcBef>
              <a:buNone/>
            </a:pPr>
            <a:r>
              <a:rPr lang="en-CA" sz="2000" dirty="0"/>
              <a:t>    </a:t>
            </a:r>
          </a:p>
          <a:p>
            <a:pPr marL="0" indent="0">
              <a:lnSpc>
                <a:spcPct val="70000"/>
              </a:lnSpc>
              <a:spcBef>
                <a:spcPts val="0"/>
              </a:spcBef>
              <a:buNone/>
            </a:pPr>
            <a:r>
              <a:rPr lang="en-CA" sz="2000" dirty="0"/>
              <a:t>    result = h * </a:t>
            </a:r>
            <a:r>
              <a:rPr lang="en-CA" sz="2000" dirty="0" err="1"/>
              <a:t>integral_sum</a:t>
            </a:r>
            <a:endParaRPr lang="en-CA" sz="2000" dirty="0"/>
          </a:p>
          <a:p>
            <a:pPr marL="0" indent="0">
              <a:lnSpc>
                <a:spcPct val="70000"/>
              </a:lnSpc>
              <a:spcBef>
                <a:spcPts val="0"/>
              </a:spcBef>
              <a:buNone/>
            </a:pPr>
            <a:r>
              <a:rPr lang="en-CA" sz="2000" dirty="0"/>
              <a:t>    return result</a:t>
            </a:r>
          </a:p>
        </p:txBody>
      </p:sp>
    </p:spTree>
    <p:extLst>
      <p:ext uri="{BB962C8B-B14F-4D97-AF65-F5344CB8AC3E}">
        <p14:creationId xmlns:p14="http://schemas.microsoft.com/office/powerpoint/2010/main" val="23531105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11047-36C1-897A-4774-E0BEE377CB15}"/>
              </a:ext>
            </a:extLst>
          </p:cNvPr>
          <p:cNvSpPr>
            <a:spLocks noGrp="1"/>
          </p:cNvSpPr>
          <p:nvPr>
            <p:ph type="title"/>
          </p:nvPr>
        </p:nvSpPr>
        <p:spPr/>
        <p:txBody>
          <a:bodyPr>
            <a:normAutofit fontScale="90000"/>
          </a:bodyPr>
          <a:lstStyle/>
          <a:p>
            <a:endParaRPr lang="en-CA" dirty="0"/>
          </a:p>
        </p:txBody>
      </p:sp>
      <p:sp>
        <p:nvSpPr>
          <p:cNvPr id="3" name="Content Placeholder 2">
            <a:extLst>
              <a:ext uri="{FF2B5EF4-FFF2-40B4-BE49-F238E27FC236}">
                <a16:creationId xmlns:a16="http://schemas.microsoft.com/office/drawing/2014/main" id="{1D4FBDDA-5B07-BA36-59F1-D60858B64414}"/>
              </a:ext>
            </a:extLst>
          </p:cNvPr>
          <p:cNvSpPr>
            <a:spLocks noGrp="1"/>
          </p:cNvSpPr>
          <p:nvPr>
            <p:ph idx="1"/>
          </p:nvPr>
        </p:nvSpPr>
        <p:spPr/>
        <p:txBody>
          <a:bodyPr/>
          <a:lstStyle/>
          <a:p>
            <a:r>
              <a:rPr lang="en-CA" dirty="0"/>
              <a:t>Overview of Coding trajectory across different disciplines?</a:t>
            </a:r>
          </a:p>
          <a:p>
            <a:endParaRPr lang="en-CA" dirty="0"/>
          </a:p>
          <a:p>
            <a:endParaRPr lang="en-CA" dirty="0"/>
          </a:p>
        </p:txBody>
      </p:sp>
    </p:spTree>
    <p:extLst>
      <p:ext uri="{BB962C8B-B14F-4D97-AF65-F5344CB8AC3E}">
        <p14:creationId xmlns:p14="http://schemas.microsoft.com/office/powerpoint/2010/main" val="145835451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7BD6C-03D8-A9B3-E4E3-F30CBA86C106}"/>
              </a:ext>
            </a:extLst>
          </p:cNvPr>
          <p:cNvSpPr>
            <a:spLocks noGrp="1"/>
          </p:cNvSpPr>
          <p:nvPr>
            <p:ph type="title"/>
          </p:nvPr>
        </p:nvSpPr>
        <p:spPr>
          <a:xfrm>
            <a:off x="838200" y="727514"/>
            <a:ext cx="10797988" cy="656148"/>
          </a:xfrm>
        </p:spPr>
        <p:txBody>
          <a:bodyPr>
            <a:normAutofit fontScale="90000"/>
          </a:bodyPr>
          <a:lstStyle/>
          <a:p>
            <a:r>
              <a:rPr lang="en-CA" dirty="0"/>
              <a:t>Use meaningful comments and variable names</a:t>
            </a:r>
          </a:p>
        </p:txBody>
      </p:sp>
      <p:sp>
        <p:nvSpPr>
          <p:cNvPr id="3" name="Content Placeholder 2">
            <a:extLst>
              <a:ext uri="{FF2B5EF4-FFF2-40B4-BE49-F238E27FC236}">
                <a16:creationId xmlns:a16="http://schemas.microsoft.com/office/drawing/2014/main" id="{D3DF18DF-3E5B-DA45-5D4E-F4DCB6EDB26D}"/>
              </a:ext>
            </a:extLst>
          </p:cNvPr>
          <p:cNvSpPr>
            <a:spLocks noGrp="1"/>
          </p:cNvSpPr>
          <p:nvPr>
            <p:ph idx="1"/>
          </p:nvPr>
        </p:nvSpPr>
        <p:spPr/>
        <p:txBody>
          <a:bodyPr>
            <a:normAutofit fontScale="70000" lnSpcReduction="20000"/>
          </a:bodyPr>
          <a:lstStyle/>
          <a:p>
            <a:pPr marL="0" indent="0">
              <a:spcBef>
                <a:spcPts val="0"/>
              </a:spcBef>
              <a:buNone/>
            </a:pPr>
            <a:r>
              <a:rPr lang="en-CA" dirty="0"/>
              <a:t>def </a:t>
            </a:r>
            <a:r>
              <a:rPr lang="en-CA" dirty="0" err="1"/>
              <a:t>calculate_integral</a:t>
            </a:r>
            <a:r>
              <a:rPr lang="en-CA" dirty="0"/>
              <a:t>(f, a, b, n=1000):</a:t>
            </a:r>
          </a:p>
          <a:p>
            <a:pPr marL="0" indent="0">
              <a:spcBef>
                <a:spcPts val="0"/>
              </a:spcBef>
              <a:buNone/>
            </a:pPr>
            <a:r>
              <a:rPr lang="en-CA" dirty="0"/>
              <a:t>    """</a:t>
            </a:r>
          </a:p>
          <a:p>
            <a:pPr marL="0" indent="0">
              <a:spcBef>
                <a:spcPts val="0"/>
              </a:spcBef>
              <a:buNone/>
            </a:pPr>
            <a:r>
              <a:rPr lang="en-CA" dirty="0"/>
              <a:t>    Calculate the definite integral of a function using the trapezoidal rule.</a:t>
            </a:r>
          </a:p>
          <a:p>
            <a:pPr marL="0" indent="0">
              <a:spcBef>
                <a:spcPts val="0"/>
              </a:spcBef>
              <a:buNone/>
            </a:pPr>
            <a:r>
              <a:rPr lang="en-CA" dirty="0"/>
              <a:t>    Parameters:</a:t>
            </a:r>
          </a:p>
          <a:p>
            <a:pPr marL="0" indent="0">
              <a:spcBef>
                <a:spcPts val="0"/>
              </a:spcBef>
              <a:buNone/>
            </a:pPr>
            <a:r>
              <a:rPr lang="en-CA" dirty="0"/>
              <a:t>        f (function): The function to integrate.</a:t>
            </a:r>
          </a:p>
          <a:p>
            <a:pPr marL="0" indent="0">
              <a:spcBef>
                <a:spcPts val="0"/>
              </a:spcBef>
              <a:buNone/>
            </a:pPr>
            <a:r>
              <a:rPr lang="en-CA" dirty="0"/>
              <a:t>        a (float): The lower limit of integration.</a:t>
            </a:r>
          </a:p>
          <a:p>
            <a:pPr marL="0" indent="0">
              <a:spcBef>
                <a:spcPts val="0"/>
              </a:spcBef>
              <a:buNone/>
            </a:pPr>
            <a:r>
              <a:rPr lang="en-CA" dirty="0"/>
              <a:t>        b (float): The upper limit of integration.</a:t>
            </a:r>
          </a:p>
          <a:p>
            <a:pPr marL="0" indent="0">
              <a:spcBef>
                <a:spcPts val="0"/>
              </a:spcBef>
              <a:buNone/>
            </a:pPr>
            <a:r>
              <a:rPr lang="en-CA" dirty="0"/>
              <a:t>        n (int, optional): The number of trapezoids for numerical integration. Defaults to 1000.</a:t>
            </a:r>
          </a:p>
          <a:p>
            <a:pPr marL="0" indent="0">
              <a:spcBef>
                <a:spcPts val="0"/>
              </a:spcBef>
              <a:buNone/>
            </a:pPr>
            <a:r>
              <a:rPr lang="en-CA" dirty="0"/>
              <a:t>    Returns:</a:t>
            </a:r>
          </a:p>
          <a:p>
            <a:pPr marL="0" indent="0">
              <a:spcBef>
                <a:spcPts val="0"/>
              </a:spcBef>
              <a:buNone/>
            </a:pPr>
            <a:r>
              <a:rPr lang="en-CA" dirty="0"/>
              <a:t>        float: The approximate definite integral of the function over the specified range.</a:t>
            </a:r>
          </a:p>
          <a:p>
            <a:pPr marL="0" indent="0">
              <a:spcBef>
                <a:spcPts val="0"/>
              </a:spcBef>
              <a:buNone/>
            </a:pPr>
            <a:r>
              <a:rPr lang="en-CA" dirty="0"/>
              <a:t>    """</a:t>
            </a:r>
          </a:p>
          <a:p>
            <a:pPr marL="0" indent="0">
              <a:spcBef>
                <a:spcPts val="0"/>
              </a:spcBef>
              <a:buNone/>
            </a:pPr>
            <a:r>
              <a:rPr lang="en-CA" dirty="0"/>
              <a:t>    h = (b - a) / n  # Width of each trapezoid</a:t>
            </a:r>
          </a:p>
          <a:p>
            <a:pPr marL="0" indent="0">
              <a:spcBef>
                <a:spcPts val="0"/>
              </a:spcBef>
              <a:buNone/>
            </a:pPr>
            <a:r>
              <a:rPr lang="en-CA" dirty="0"/>
              <a:t>    </a:t>
            </a:r>
            <a:r>
              <a:rPr lang="en-CA" dirty="0" err="1"/>
              <a:t>integral_sum</a:t>
            </a:r>
            <a:r>
              <a:rPr lang="en-CA" dirty="0"/>
              <a:t> = 0.5 * (f(a) + f(b))  # Sum the endpoints</a:t>
            </a:r>
          </a:p>
          <a:p>
            <a:pPr marL="0" indent="0">
              <a:spcBef>
                <a:spcPts val="0"/>
              </a:spcBef>
              <a:buNone/>
            </a:pPr>
            <a:r>
              <a:rPr lang="en-CA" dirty="0"/>
              <a:t>    </a:t>
            </a:r>
          </a:p>
          <a:p>
            <a:pPr marL="0" indent="0">
              <a:spcBef>
                <a:spcPts val="0"/>
              </a:spcBef>
              <a:buNone/>
            </a:pPr>
            <a:r>
              <a:rPr lang="en-CA" dirty="0"/>
              <a:t>    for </a:t>
            </a:r>
            <a:r>
              <a:rPr lang="en-CA" dirty="0" err="1"/>
              <a:t>i</a:t>
            </a:r>
            <a:r>
              <a:rPr lang="en-CA" dirty="0"/>
              <a:t> in range(1, n):</a:t>
            </a:r>
          </a:p>
          <a:p>
            <a:pPr marL="0" indent="0">
              <a:spcBef>
                <a:spcPts val="0"/>
              </a:spcBef>
              <a:buNone/>
            </a:pPr>
            <a:r>
              <a:rPr lang="en-CA" dirty="0"/>
              <a:t>        </a:t>
            </a:r>
            <a:r>
              <a:rPr lang="en-CA" dirty="0" err="1"/>
              <a:t>x_i</a:t>
            </a:r>
            <a:r>
              <a:rPr lang="en-CA" dirty="0"/>
              <a:t> = a + </a:t>
            </a:r>
            <a:r>
              <a:rPr lang="en-CA" dirty="0" err="1"/>
              <a:t>i</a:t>
            </a:r>
            <a:r>
              <a:rPr lang="en-CA" dirty="0"/>
              <a:t> * h</a:t>
            </a:r>
          </a:p>
          <a:p>
            <a:pPr marL="0" indent="0">
              <a:spcBef>
                <a:spcPts val="0"/>
              </a:spcBef>
              <a:buNone/>
            </a:pPr>
            <a:r>
              <a:rPr lang="en-CA" dirty="0"/>
              <a:t>        </a:t>
            </a:r>
            <a:r>
              <a:rPr lang="en-CA" dirty="0" err="1"/>
              <a:t>integral_sum</a:t>
            </a:r>
            <a:r>
              <a:rPr lang="en-CA" dirty="0"/>
              <a:t> += f(</a:t>
            </a:r>
            <a:r>
              <a:rPr lang="en-CA" dirty="0" err="1"/>
              <a:t>x_i</a:t>
            </a:r>
            <a:r>
              <a:rPr lang="en-CA" dirty="0"/>
              <a:t>)</a:t>
            </a:r>
          </a:p>
          <a:p>
            <a:pPr marL="0" indent="0">
              <a:spcBef>
                <a:spcPts val="0"/>
              </a:spcBef>
              <a:buNone/>
            </a:pPr>
            <a:r>
              <a:rPr lang="en-CA" dirty="0"/>
              <a:t>    </a:t>
            </a:r>
          </a:p>
          <a:p>
            <a:pPr marL="0" indent="0">
              <a:spcBef>
                <a:spcPts val="0"/>
              </a:spcBef>
              <a:buNone/>
            </a:pPr>
            <a:r>
              <a:rPr lang="en-CA" dirty="0"/>
              <a:t>    result = h * </a:t>
            </a:r>
            <a:r>
              <a:rPr lang="en-CA" dirty="0" err="1"/>
              <a:t>integral_sum</a:t>
            </a:r>
            <a:endParaRPr lang="en-CA" dirty="0"/>
          </a:p>
          <a:p>
            <a:pPr marL="0" indent="0">
              <a:spcBef>
                <a:spcPts val="0"/>
              </a:spcBef>
              <a:buNone/>
            </a:pPr>
            <a:r>
              <a:rPr lang="en-CA" dirty="0"/>
              <a:t>    return result</a:t>
            </a:r>
          </a:p>
        </p:txBody>
      </p:sp>
    </p:spTree>
    <p:extLst>
      <p:ext uri="{BB962C8B-B14F-4D97-AF65-F5344CB8AC3E}">
        <p14:creationId xmlns:p14="http://schemas.microsoft.com/office/powerpoint/2010/main" val="115137114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descr="Text&#10;&#10;Description automatically generated">
            <a:extLst>
              <a:ext uri="{FF2B5EF4-FFF2-40B4-BE49-F238E27FC236}">
                <a16:creationId xmlns:a16="http://schemas.microsoft.com/office/drawing/2014/main" id="{6F771793-75E9-324B-8F8A-D6418C7B0B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82285" y="1914589"/>
            <a:ext cx="7033595" cy="3028821"/>
          </a:xfrm>
          <a:prstGeom prst="rect">
            <a:avLst/>
          </a:prstGeom>
        </p:spPr>
      </p:pic>
      <p:sp>
        <p:nvSpPr>
          <p:cNvPr id="5" name="TextBox 4">
            <a:extLst>
              <a:ext uri="{FF2B5EF4-FFF2-40B4-BE49-F238E27FC236}">
                <a16:creationId xmlns:a16="http://schemas.microsoft.com/office/drawing/2014/main" id="{2EA68442-FC04-A64C-8268-1D51A13E0BA6}"/>
              </a:ext>
            </a:extLst>
          </p:cNvPr>
          <p:cNvSpPr txBox="1"/>
          <p:nvPr/>
        </p:nvSpPr>
        <p:spPr>
          <a:xfrm>
            <a:off x="1591733" y="5407496"/>
            <a:ext cx="9798162" cy="923330"/>
          </a:xfrm>
          <a:prstGeom prst="rect">
            <a:avLst/>
          </a:prstGeom>
          <a:noFill/>
        </p:spPr>
        <p:txBody>
          <a:bodyPr wrap="square" rtlCol="0">
            <a:spAutoFit/>
          </a:bodyPr>
          <a:lstStyle/>
          <a:p>
            <a:r>
              <a:rPr lang="en-US" dirty="0">
                <a:solidFill>
                  <a:srgbClr val="FFFFFF"/>
                </a:solidFill>
              </a:rPr>
              <a:t>Warning! This is not Python! It is an example from one of my iOS apps I had to come back to after a few years.  Meaningful variable names on the left saved me, but the lack of comments on the right was a nightmare.  (Comments are (</a:t>
            </a:r>
            <a:r>
              <a:rPr lang="en-US" dirty="0">
                <a:solidFill>
                  <a:srgbClr val="00B050"/>
                </a:solidFill>
              </a:rPr>
              <a:t>//</a:t>
            </a:r>
            <a:r>
              <a:rPr lang="en-US" dirty="0">
                <a:solidFill>
                  <a:srgbClr val="FFFFFF"/>
                </a:solidFill>
              </a:rPr>
              <a:t>) in Swift instead of (</a:t>
            </a:r>
            <a:r>
              <a:rPr lang="en-US" dirty="0">
                <a:solidFill>
                  <a:srgbClr val="00B050"/>
                </a:solidFill>
              </a:rPr>
              <a:t>#</a:t>
            </a:r>
            <a:r>
              <a:rPr lang="en-US" dirty="0">
                <a:solidFill>
                  <a:srgbClr val="FFFFFF"/>
                </a:solidFill>
              </a:rPr>
              <a:t>) in Python)</a:t>
            </a:r>
          </a:p>
        </p:txBody>
      </p:sp>
      <p:pic>
        <p:nvPicPr>
          <p:cNvPr id="6" name="Picture 5" descr="A screenshot of a computer&#10;&#10;Description automatically generated with medium confidence">
            <a:extLst>
              <a:ext uri="{FF2B5EF4-FFF2-40B4-BE49-F238E27FC236}">
                <a16:creationId xmlns:a16="http://schemas.microsoft.com/office/drawing/2014/main" id="{DFA7DF35-D4A4-BA45-8E03-B483132FFB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8503" y="1727199"/>
            <a:ext cx="3530600" cy="3403600"/>
          </a:xfrm>
          <a:prstGeom prst="rect">
            <a:avLst/>
          </a:prstGeom>
        </p:spPr>
      </p:pic>
    </p:spTree>
    <p:extLst>
      <p:ext uri="{BB962C8B-B14F-4D97-AF65-F5344CB8AC3E}">
        <p14:creationId xmlns:p14="http://schemas.microsoft.com/office/powerpoint/2010/main" val="12054680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92FA9-F2B7-3346-8059-FD9AE2AD9826}"/>
              </a:ext>
            </a:extLst>
          </p:cNvPr>
          <p:cNvSpPr>
            <a:spLocks noGrp="1"/>
          </p:cNvSpPr>
          <p:nvPr>
            <p:ph type="title"/>
          </p:nvPr>
        </p:nvSpPr>
        <p:spPr/>
        <p:txBody>
          <a:bodyPr>
            <a:normAutofit fontScale="90000"/>
          </a:bodyPr>
          <a:lstStyle/>
          <a:p>
            <a:r>
              <a:rPr lang="en-US" dirty="0"/>
              <a:t>Testing!</a:t>
            </a:r>
          </a:p>
        </p:txBody>
      </p:sp>
      <p:sp>
        <p:nvSpPr>
          <p:cNvPr id="3" name="Content Placeholder 2">
            <a:extLst>
              <a:ext uri="{FF2B5EF4-FFF2-40B4-BE49-F238E27FC236}">
                <a16:creationId xmlns:a16="http://schemas.microsoft.com/office/drawing/2014/main" id="{CA950772-B4CE-BF43-8EC0-28E46D6F541F}"/>
              </a:ext>
            </a:extLst>
          </p:cNvPr>
          <p:cNvSpPr>
            <a:spLocks noGrp="1"/>
          </p:cNvSpPr>
          <p:nvPr>
            <p:ph idx="1"/>
          </p:nvPr>
        </p:nvSpPr>
        <p:spPr>
          <a:xfrm>
            <a:off x="838200" y="1825624"/>
            <a:ext cx="7357533" cy="4835479"/>
          </a:xfrm>
        </p:spPr>
        <p:txBody>
          <a:bodyPr/>
          <a:lstStyle/>
          <a:p>
            <a:r>
              <a:rPr lang="en-CA" spc="-20" dirty="0">
                <a:latin typeface="Segoe UI" panose="020B0502040204020203" pitchFamily="34" charset="0"/>
                <a:cs typeface="Segoe UI" panose="020B0502040204020203" pitchFamily="34" charset="0"/>
              </a:rPr>
              <a:t>The</a:t>
            </a:r>
            <a:r>
              <a:rPr lang="en-CA" spc="15" dirty="0">
                <a:latin typeface="Segoe UI" panose="020B0502040204020203" pitchFamily="34" charset="0"/>
                <a:cs typeface="Segoe UI" panose="020B0502040204020203" pitchFamily="34" charset="0"/>
              </a:rPr>
              <a:t> </a:t>
            </a:r>
            <a:r>
              <a:rPr lang="en-CA" spc="-20" dirty="0">
                <a:latin typeface="Segoe UI" panose="020B0502040204020203" pitchFamily="34" charset="0"/>
                <a:cs typeface="Segoe UI" panose="020B0502040204020203" pitchFamily="34" charset="0"/>
              </a:rPr>
              <a:t>mo</a:t>
            </a:r>
            <a:r>
              <a:rPr lang="en-CA" spc="-5" dirty="0">
                <a:latin typeface="Segoe UI" panose="020B0502040204020203" pitchFamily="34" charset="0"/>
                <a:cs typeface="Segoe UI" panose="020B0502040204020203" pitchFamily="34" charset="0"/>
              </a:rPr>
              <a:t>r</a:t>
            </a:r>
            <a:r>
              <a:rPr lang="en-CA" spc="-20" dirty="0">
                <a:latin typeface="Segoe UI" panose="020B0502040204020203" pitchFamily="34" charset="0"/>
                <a:cs typeface="Segoe UI" panose="020B0502040204020203" pitchFamily="34" charset="0"/>
              </a:rPr>
              <a:t>e</a:t>
            </a:r>
            <a:r>
              <a:rPr lang="en-CA" spc="25" dirty="0">
                <a:latin typeface="Segoe UI" panose="020B0502040204020203" pitchFamily="34" charset="0"/>
                <a:cs typeface="Segoe UI" panose="020B0502040204020203" pitchFamily="34" charset="0"/>
              </a:rPr>
              <a:t> </a:t>
            </a:r>
            <a:r>
              <a:rPr lang="en-CA" spc="-10" dirty="0">
                <a:latin typeface="Segoe UI" panose="020B0502040204020203" pitchFamily="34" charset="0"/>
                <a:cs typeface="Segoe UI" panose="020B0502040204020203" pitchFamily="34" charset="0"/>
              </a:rPr>
              <a:t>li</a:t>
            </a:r>
            <a:r>
              <a:rPr lang="en-CA" spc="-15" dirty="0">
                <a:latin typeface="Segoe UI" panose="020B0502040204020203" pitchFamily="34" charset="0"/>
                <a:cs typeface="Segoe UI" panose="020B0502040204020203" pitchFamily="34" charset="0"/>
              </a:rPr>
              <a:t>nes</a:t>
            </a:r>
            <a:r>
              <a:rPr lang="en-CA" spc="-5" dirty="0">
                <a:latin typeface="Segoe UI" panose="020B0502040204020203" pitchFamily="34" charset="0"/>
                <a:cs typeface="Segoe UI" panose="020B0502040204020203" pitchFamily="34" charset="0"/>
              </a:rPr>
              <a:t> </a:t>
            </a:r>
            <a:r>
              <a:rPr lang="en-CA" spc="-15" dirty="0">
                <a:latin typeface="Segoe UI" panose="020B0502040204020203" pitchFamily="34" charset="0"/>
                <a:cs typeface="Segoe UI" panose="020B0502040204020203" pitchFamily="34" charset="0"/>
              </a:rPr>
              <a:t>of</a:t>
            </a:r>
            <a:r>
              <a:rPr lang="en-CA" spc="5" dirty="0">
                <a:latin typeface="Segoe UI" panose="020B0502040204020203" pitchFamily="34" charset="0"/>
                <a:cs typeface="Segoe UI" panose="020B0502040204020203" pitchFamily="34" charset="0"/>
              </a:rPr>
              <a:t> </a:t>
            </a:r>
            <a:r>
              <a:rPr lang="en-CA" spc="-15" dirty="0">
                <a:latin typeface="Segoe UI" panose="020B0502040204020203" pitchFamily="34" charset="0"/>
                <a:cs typeface="Segoe UI" panose="020B0502040204020203" pitchFamily="34" charset="0"/>
              </a:rPr>
              <a:t>co</a:t>
            </a:r>
            <a:r>
              <a:rPr lang="en-CA" spc="-20" dirty="0">
                <a:latin typeface="Segoe UI" panose="020B0502040204020203" pitchFamily="34" charset="0"/>
                <a:cs typeface="Segoe UI" panose="020B0502040204020203" pitchFamily="34" charset="0"/>
              </a:rPr>
              <a:t>de</a:t>
            </a:r>
            <a:r>
              <a:rPr lang="en-CA" spc="5" dirty="0">
                <a:latin typeface="Segoe UI" panose="020B0502040204020203" pitchFamily="34" charset="0"/>
                <a:cs typeface="Segoe UI" panose="020B0502040204020203" pitchFamily="34" charset="0"/>
              </a:rPr>
              <a:t> </a:t>
            </a:r>
            <a:r>
              <a:rPr lang="en-CA" spc="-10" dirty="0">
                <a:latin typeface="Segoe UI" panose="020B0502040204020203" pitchFamily="34" charset="0"/>
                <a:cs typeface="Segoe UI" panose="020B0502040204020203" pitchFamily="34" charset="0"/>
              </a:rPr>
              <a:t>y</a:t>
            </a:r>
            <a:r>
              <a:rPr lang="en-CA" spc="-20" dirty="0">
                <a:latin typeface="Segoe UI" panose="020B0502040204020203" pitchFamily="34" charset="0"/>
                <a:cs typeface="Segoe UI" panose="020B0502040204020203" pitchFamily="34" charset="0"/>
              </a:rPr>
              <a:t>ou</a:t>
            </a:r>
            <a:r>
              <a:rPr lang="en-CA" spc="15" dirty="0">
                <a:latin typeface="Segoe UI" panose="020B0502040204020203" pitchFamily="34" charset="0"/>
                <a:cs typeface="Segoe UI" panose="020B0502040204020203" pitchFamily="34" charset="0"/>
              </a:rPr>
              <a:t> </a:t>
            </a:r>
            <a:r>
              <a:rPr lang="en-CA" spc="-15" dirty="0">
                <a:latin typeface="Segoe UI" panose="020B0502040204020203" pitchFamily="34" charset="0"/>
                <a:cs typeface="Segoe UI" panose="020B0502040204020203" pitchFamily="34" charset="0"/>
              </a:rPr>
              <a:t>writ</a:t>
            </a:r>
            <a:r>
              <a:rPr lang="en-CA" spc="-10" dirty="0">
                <a:latin typeface="Segoe UI" panose="020B0502040204020203" pitchFamily="34" charset="0"/>
                <a:cs typeface="Segoe UI" panose="020B0502040204020203" pitchFamily="34" charset="0"/>
              </a:rPr>
              <a:t>e,</a:t>
            </a:r>
            <a:r>
              <a:rPr lang="en-CA" spc="-5" dirty="0">
                <a:latin typeface="Segoe UI" panose="020B0502040204020203" pitchFamily="34" charset="0"/>
                <a:cs typeface="Segoe UI" panose="020B0502040204020203" pitchFamily="34" charset="0"/>
              </a:rPr>
              <a:t> </a:t>
            </a:r>
            <a:r>
              <a:rPr lang="en-CA" spc="-10" dirty="0">
                <a:latin typeface="Segoe UI" panose="020B0502040204020203" pitchFamily="34" charset="0"/>
                <a:cs typeface="Segoe UI" panose="020B0502040204020203" pitchFamily="34" charset="0"/>
              </a:rPr>
              <a:t>th</a:t>
            </a:r>
            <a:r>
              <a:rPr lang="en-CA" spc="-20" dirty="0">
                <a:latin typeface="Segoe UI" panose="020B0502040204020203" pitchFamily="34" charset="0"/>
                <a:cs typeface="Segoe UI" panose="020B0502040204020203" pitchFamily="34" charset="0"/>
              </a:rPr>
              <a:t>e</a:t>
            </a:r>
            <a:r>
              <a:rPr lang="en-CA" spc="-5" dirty="0">
                <a:latin typeface="Segoe UI" panose="020B0502040204020203" pitchFamily="34" charset="0"/>
                <a:cs typeface="Segoe UI" panose="020B0502040204020203" pitchFamily="34" charset="0"/>
              </a:rPr>
              <a:t> </a:t>
            </a:r>
            <a:r>
              <a:rPr lang="en-CA" spc="-20" dirty="0">
                <a:latin typeface="Segoe UI" panose="020B0502040204020203" pitchFamily="34" charset="0"/>
                <a:cs typeface="Segoe UI" panose="020B0502040204020203" pitchFamily="34" charset="0"/>
              </a:rPr>
              <a:t>mo</a:t>
            </a:r>
            <a:r>
              <a:rPr lang="en-CA" spc="-5" dirty="0">
                <a:latin typeface="Segoe UI" panose="020B0502040204020203" pitchFamily="34" charset="0"/>
                <a:cs typeface="Segoe UI" panose="020B0502040204020203" pitchFamily="34" charset="0"/>
              </a:rPr>
              <a:t>r</a:t>
            </a:r>
            <a:r>
              <a:rPr lang="en-CA" spc="-20" dirty="0">
                <a:latin typeface="Segoe UI" panose="020B0502040204020203" pitchFamily="34" charset="0"/>
                <a:cs typeface="Segoe UI" panose="020B0502040204020203" pitchFamily="34" charset="0"/>
              </a:rPr>
              <a:t>e</a:t>
            </a:r>
            <a:r>
              <a:rPr lang="en-CA" spc="-10" dirty="0">
                <a:latin typeface="Segoe UI" panose="020B0502040204020203" pitchFamily="34" charset="0"/>
                <a:cs typeface="Segoe UI" panose="020B0502040204020203" pitchFamily="34" charset="0"/>
              </a:rPr>
              <a:t> lik</a:t>
            </a:r>
            <a:r>
              <a:rPr lang="en-CA" spc="-15" dirty="0">
                <a:latin typeface="Segoe UI" panose="020B0502040204020203" pitchFamily="34" charset="0"/>
                <a:cs typeface="Segoe UI" panose="020B0502040204020203" pitchFamily="34" charset="0"/>
              </a:rPr>
              <a:t>ely</a:t>
            </a:r>
            <a:r>
              <a:rPr lang="en-CA" spc="-5" dirty="0">
                <a:latin typeface="Segoe UI" panose="020B0502040204020203" pitchFamily="34" charset="0"/>
                <a:cs typeface="Segoe UI" panose="020B0502040204020203" pitchFamily="34" charset="0"/>
              </a:rPr>
              <a:t> </a:t>
            </a:r>
            <a:r>
              <a:rPr lang="en-CA" spc="-10" dirty="0">
                <a:latin typeface="Segoe UI" panose="020B0502040204020203" pitchFamily="34" charset="0"/>
                <a:cs typeface="Segoe UI" panose="020B0502040204020203" pitchFamily="34" charset="0"/>
              </a:rPr>
              <a:t>it</a:t>
            </a:r>
            <a:r>
              <a:rPr lang="en-CA" spc="-5" dirty="0">
                <a:latin typeface="Segoe UI" panose="020B0502040204020203" pitchFamily="34" charset="0"/>
                <a:cs typeface="Segoe UI" panose="020B0502040204020203" pitchFamily="34" charset="0"/>
              </a:rPr>
              <a:t> i</a:t>
            </a:r>
            <a:r>
              <a:rPr lang="en-CA" spc="-15" dirty="0">
                <a:latin typeface="Segoe UI" panose="020B0502040204020203" pitchFamily="34" charset="0"/>
                <a:cs typeface="Segoe UI" panose="020B0502040204020203" pitchFamily="34" charset="0"/>
              </a:rPr>
              <a:t>s</a:t>
            </a:r>
            <a:r>
              <a:rPr lang="en-CA" spc="-5" dirty="0">
                <a:latin typeface="Segoe UI" panose="020B0502040204020203" pitchFamily="34" charset="0"/>
                <a:cs typeface="Segoe UI" panose="020B0502040204020203" pitchFamily="34" charset="0"/>
              </a:rPr>
              <a:t> </a:t>
            </a:r>
            <a:r>
              <a:rPr lang="en-CA" spc="-15" dirty="0">
                <a:latin typeface="Segoe UI" panose="020B0502040204020203" pitchFamily="34" charset="0"/>
                <a:cs typeface="Segoe UI" panose="020B0502040204020203" pitchFamily="34" charset="0"/>
              </a:rPr>
              <a:t>that</a:t>
            </a:r>
            <a:r>
              <a:rPr lang="en-CA" spc="10" dirty="0">
                <a:latin typeface="Segoe UI" panose="020B0502040204020203" pitchFamily="34" charset="0"/>
                <a:cs typeface="Segoe UI" panose="020B0502040204020203" pitchFamily="34" charset="0"/>
              </a:rPr>
              <a:t> </a:t>
            </a:r>
            <a:r>
              <a:rPr lang="en-CA" spc="-15" dirty="0">
                <a:latin typeface="Segoe UI" panose="020B0502040204020203" pitchFamily="34" charset="0"/>
                <a:cs typeface="Segoe UI" panose="020B0502040204020203" pitchFamily="34" charset="0"/>
              </a:rPr>
              <a:t>yo</a:t>
            </a:r>
            <a:r>
              <a:rPr lang="en-CA" spc="-20" dirty="0">
                <a:latin typeface="Segoe UI" panose="020B0502040204020203" pitchFamily="34" charset="0"/>
                <a:cs typeface="Segoe UI" panose="020B0502040204020203" pitchFamily="34" charset="0"/>
              </a:rPr>
              <a:t>u</a:t>
            </a:r>
            <a:r>
              <a:rPr lang="en-CA" spc="-5" dirty="0">
                <a:latin typeface="Segoe UI" panose="020B0502040204020203" pitchFamily="34" charset="0"/>
                <a:cs typeface="Segoe UI" panose="020B0502040204020203" pitchFamily="34" charset="0"/>
              </a:rPr>
              <a:t> </a:t>
            </a:r>
            <a:r>
              <a:rPr lang="en-CA" spc="-10" dirty="0">
                <a:latin typeface="Segoe UI" panose="020B0502040204020203" pitchFamily="34" charset="0"/>
                <a:cs typeface="Segoe UI" panose="020B0502040204020203" pitchFamily="34" charset="0"/>
              </a:rPr>
              <a:t>will</a:t>
            </a:r>
            <a:r>
              <a:rPr lang="en-CA" spc="15" dirty="0">
                <a:latin typeface="Segoe UI" panose="020B0502040204020203" pitchFamily="34" charset="0"/>
                <a:cs typeface="Segoe UI" panose="020B0502040204020203" pitchFamily="34" charset="0"/>
              </a:rPr>
              <a:t> </a:t>
            </a:r>
            <a:r>
              <a:rPr lang="en-CA" spc="-20" dirty="0">
                <a:latin typeface="Segoe UI" panose="020B0502040204020203" pitchFamily="34" charset="0"/>
                <a:cs typeface="Segoe UI" panose="020B0502040204020203" pitchFamily="34" charset="0"/>
              </a:rPr>
              <a:t>make</a:t>
            </a:r>
            <a:r>
              <a:rPr lang="en-CA" spc="15" dirty="0">
                <a:latin typeface="Segoe UI" panose="020B0502040204020203" pitchFamily="34" charset="0"/>
                <a:cs typeface="Segoe UI" panose="020B0502040204020203" pitchFamily="34" charset="0"/>
              </a:rPr>
              <a:t> </a:t>
            </a:r>
            <a:r>
              <a:rPr lang="en-CA" spc="-20" dirty="0">
                <a:latin typeface="Segoe UI" panose="020B0502040204020203" pitchFamily="34" charset="0"/>
                <a:cs typeface="Segoe UI" panose="020B0502040204020203" pitchFamily="34" charset="0"/>
              </a:rPr>
              <a:t>a</a:t>
            </a:r>
            <a:r>
              <a:rPr lang="en-CA" spc="10" dirty="0">
                <a:latin typeface="Segoe UI" panose="020B0502040204020203" pitchFamily="34" charset="0"/>
                <a:cs typeface="Segoe UI" panose="020B0502040204020203" pitchFamily="34" charset="0"/>
              </a:rPr>
              <a:t> </a:t>
            </a:r>
            <a:r>
              <a:rPr lang="en-CA" spc="-15" dirty="0">
                <a:latin typeface="Segoe UI" panose="020B0502040204020203" pitchFamily="34" charset="0"/>
                <a:cs typeface="Segoe UI" panose="020B0502040204020203" pitchFamily="34" charset="0"/>
              </a:rPr>
              <a:t>mistake</a:t>
            </a:r>
            <a:r>
              <a:rPr lang="en-CA" spc="-10" dirty="0">
                <a:latin typeface="Segoe UI" panose="020B0502040204020203" pitchFamily="34" charset="0"/>
                <a:cs typeface="Segoe UI" panose="020B0502040204020203" pitchFamily="34" charset="0"/>
              </a:rPr>
              <a:t> </a:t>
            </a:r>
            <a:r>
              <a:rPr lang="en-CA" spc="-20" dirty="0">
                <a:latin typeface="Segoe UI" panose="020B0502040204020203" pitchFamily="34" charset="0"/>
                <a:cs typeface="Segoe UI" panose="020B0502040204020203" pitchFamily="34" charset="0"/>
              </a:rPr>
              <a:t>and</a:t>
            </a:r>
            <a:r>
              <a:rPr lang="en-CA" spc="-15" dirty="0">
                <a:latin typeface="Segoe UI" panose="020B0502040204020203" pitchFamily="34" charset="0"/>
                <a:cs typeface="Segoe UI" panose="020B0502040204020203" pitchFamily="34" charset="0"/>
              </a:rPr>
              <a:t> the</a:t>
            </a:r>
            <a:r>
              <a:rPr lang="en-CA" spc="10" dirty="0">
                <a:latin typeface="Segoe UI" panose="020B0502040204020203" pitchFamily="34" charset="0"/>
                <a:cs typeface="Segoe UI" panose="020B0502040204020203" pitchFamily="34" charset="0"/>
              </a:rPr>
              <a:t> </a:t>
            </a:r>
            <a:r>
              <a:rPr lang="en-CA" spc="-20" dirty="0">
                <a:latin typeface="Segoe UI" panose="020B0502040204020203" pitchFamily="34" charset="0"/>
                <a:cs typeface="Segoe UI" panose="020B0502040204020203" pitchFamily="34" charset="0"/>
              </a:rPr>
              <a:t>h</a:t>
            </a:r>
            <a:r>
              <a:rPr lang="en-CA" spc="-10" dirty="0">
                <a:latin typeface="Segoe UI" panose="020B0502040204020203" pitchFamily="34" charset="0"/>
                <a:cs typeface="Segoe UI" panose="020B0502040204020203" pitchFamily="34" charset="0"/>
              </a:rPr>
              <a:t>ar</a:t>
            </a:r>
            <a:r>
              <a:rPr lang="en-CA" spc="-15" dirty="0">
                <a:latin typeface="Segoe UI" panose="020B0502040204020203" pitchFamily="34" charset="0"/>
                <a:cs typeface="Segoe UI" panose="020B0502040204020203" pitchFamily="34" charset="0"/>
              </a:rPr>
              <a:t>der</a:t>
            </a:r>
            <a:r>
              <a:rPr lang="en-CA" spc="5" dirty="0">
                <a:latin typeface="Segoe UI" panose="020B0502040204020203" pitchFamily="34" charset="0"/>
                <a:cs typeface="Segoe UI" panose="020B0502040204020203" pitchFamily="34" charset="0"/>
              </a:rPr>
              <a:t> </a:t>
            </a:r>
            <a:r>
              <a:rPr lang="en-CA" spc="-10" dirty="0">
                <a:latin typeface="Segoe UI" panose="020B0502040204020203" pitchFamily="34" charset="0"/>
                <a:cs typeface="Segoe UI" panose="020B0502040204020203" pitchFamily="34" charset="0"/>
              </a:rPr>
              <a:t>it</a:t>
            </a:r>
            <a:r>
              <a:rPr lang="en-CA" dirty="0">
                <a:latin typeface="Segoe UI" panose="020B0502040204020203" pitchFamily="34" charset="0"/>
                <a:cs typeface="Segoe UI" panose="020B0502040204020203" pitchFamily="34" charset="0"/>
              </a:rPr>
              <a:t> </a:t>
            </a:r>
            <a:r>
              <a:rPr lang="en-CA" spc="-10" dirty="0">
                <a:latin typeface="Segoe UI" panose="020B0502040204020203" pitchFamily="34" charset="0"/>
                <a:cs typeface="Segoe UI" panose="020B0502040204020203" pitchFamily="34" charset="0"/>
              </a:rPr>
              <a:t>will</a:t>
            </a:r>
            <a:r>
              <a:rPr lang="en-CA" spc="5" dirty="0">
                <a:latin typeface="Segoe UI" panose="020B0502040204020203" pitchFamily="34" charset="0"/>
                <a:cs typeface="Segoe UI" panose="020B0502040204020203" pitchFamily="34" charset="0"/>
              </a:rPr>
              <a:t> </a:t>
            </a:r>
            <a:r>
              <a:rPr lang="en-CA" spc="-20" dirty="0">
                <a:latin typeface="Segoe UI" panose="020B0502040204020203" pitchFamily="34" charset="0"/>
                <a:cs typeface="Segoe UI" panose="020B0502040204020203" pitchFamily="34" charset="0"/>
              </a:rPr>
              <a:t>be</a:t>
            </a:r>
            <a:r>
              <a:rPr lang="en-CA" spc="10" dirty="0">
                <a:latin typeface="Segoe UI" panose="020B0502040204020203" pitchFamily="34" charset="0"/>
                <a:cs typeface="Segoe UI" panose="020B0502040204020203" pitchFamily="34" charset="0"/>
              </a:rPr>
              <a:t> </a:t>
            </a:r>
            <a:r>
              <a:rPr lang="en-CA" spc="-15" dirty="0">
                <a:latin typeface="Segoe UI" panose="020B0502040204020203" pitchFamily="34" charset="0"/>
                <a:cs typeface="Segoe UI" panose="020B0502040204020203" pitchFamily="34" charset="0"/>
              </a:rPr>
              <a:t>to</a:t>
            </a:r>
            <a:r>
              <a:rPr lang="en-CA" spc="-5" dirty="0">
                <a:latin typeface="Segoe UI" panose="020B0502040204020203" pitchFamily="34" charset="0"/>
                <a:cs typeface="Segoe UI" panose="020B0502040204020203" pitchFamily="34" charset="0"/>
              </a:rPr>
              <a:t> </a:t>
            </a:r>
            <a:r>
              <a:rPr lang="en-CA" spc="-10" dirty="0">
                <a:latin typeface="Segoe UI" panose="020B0502040204020203" pitchFamily="34" charset="0"/>
                <a:cs typeface="Segoe UI" panose="020B0502040204020203" pitchFamily="34" charset="0"/>
              </a:rPr>
              <a:t>fi</a:t>
            </a:r>
            <a:r>
              <a:rPr lang="en-CA" spc="-15" dirty="0">
                <a:latin typeface="Segoe UI" panose="020B0502040204020203" pitchFamily="34" charset="0"/>
                <a:cs typeface="Segoe UI" panose="020B0502040204020203" pitchFamily="34" charset="0"/>
              </a:rPr>
              <a:t>n</a:t>
            </a:r>
            <a:r>
              <a:rPr lang="en-CA" spc="-20" dirty="0">
                <a:latin typeface="Segoe UI" panose="020B0502040204020203" pitchFamily="34" charset="0"/>
                <a:cs typeface="Segoe UI" panose="020B0502040204020203" pitchFamily="34" charset="0"/>
              </a:rPr>
              <a:t>d</a:t>
            </a:r>
            <a:r>
              <a:rPr lang="en-CA" spc="-5" dirty="0">
                <a:latin typeface="Segoe UI" panose="020B0502040204020203" pitchFamily="34" charset="0"/>
                <a:cs typeface="Segoe UI" panose="020B0502040204020203" pitchFamily="34" charset="0"/>
              </a:rPr>
              <a:t> t</a:t>
            </a:r>
            <a:r>
              <a:rPr lang="en-CA" spc="-20" dirty="0">
                <a:latin typeface="Segoe UI" panose="020B0502040204020203" pitchFamily="34" charset="0"/>
                <a:cs typeface="Segoe UI" panose="020B0502040204020203" pitchFamily="34" charset="0"/>
              </a:rPr>
              <a:t>he</a:t>
            </a:r>
            <a:r>
              <a:rPr lang="en-CA" spc="5" dirty="0">
                <a:latin typeface="Segoe UI" panose="020B0502040204020203" pitchFamily="34" charset="0"/>
                <a:cs typeface="Segoe UI" panose="020B0502040204020203" pitchFamily="34" charset="0"/>
              </a:rPr>
              <a:t> </a:t>
            </a:r>
            <a:r>
              <a:rPr lang="en-CA" spc="-15" dirty="0">
                <a:latin typeface="Segoe UI" panose="020B0502040204020203" pitchFamily="34" charset="0"/>
                <a:cs typeface="Segoe UI" panose="020B0502040204020203" pitchFamily="34" charset="0"/>
              </a:rPr>
              <a:t>mi</a:t>
            </a:r>
            <a:r>
              <a:rPr lang="en-CA" spc="-10" dirty="0">
                <a:latin typeface="Segoe UI" panose="020B0502040204020203" pitchFamily="34" charset="0"/>
                <a:cs typeface="Segoe UI" panose="020B0502040204020203" pitchFamily="34" charset="0"/>
              </a:rPr>
              <a:t>s</a:t>
            </a:r>
            <a:r>
              <a:rPr lang="en-CA" spc="-15" dirty="0">
                <a:latin typeface="Segoe UI" panose="020B0502040204020203" pitchFamily="34" charset="0"/>
                <a:cs typeface="Segoe UI" panose="020B0502040204020203" pitchFamily="34" charset="0"/>
              </a:rPr>
              <a:t>ta</a:t>
            </a:r>
            <a:r>
              <a:rPr lang="en-CA" spc="-5" dirty="0">
                <a:latin typeface="Segoe UI" panose="020B0502040204020203" pitchFamily="34" charset="0"/>
                <a:cs typeface="Segoe UI" panose="020B0502040204020203" pitchFamily="34" charset="0"/>
              </a:rPr>
              <a:t>k</a:t>
            </a:r>
            <a:r>
              <a:rPr lang="en-CA" spc="-15" dirty="0">
                <a:latin typeface="Segoe UI" panose="020B0502040204020203" pitchFamily="34" charset="0"/>
                <a:cs typeface="Segoe UI" panose="020B0502040204020203" pitchFamily="34" charset="0"/>
              </a:rPr>
              <a:t>e</a:t>
            </a:r>
          </a:p>
          <a:p>
            <a:pPr lvl="1"/>
            <a:r>
              <a:rPr lang="en-CA" dirty="0">
                <a:latin typeface="Segoe UI" panose="020B0502040204020203" pitchFamily="34" charset="0"/>
                <a:cs typeface="Segoe UI" panose="020B0502040204020203" pitchFamily="34" charset="0"/>
              </a:rPr>
              <a:t>“</a:t>
            </a:r>
            <a:r>
              <a:rPr lang="en-CA" dirty="0">
                <a:solidFill>
                  <a:srgbClr val="00B050"/>
                </a:solidFill>
                <a:latin typeface="Segoe UI" panose="020B0502040204020203" pitchFamily="34" charset="0"/>
                <a:cs typeface="Segoe UI" panose="020B0502040204020203" pitchFamily="34" charset="0"/>
              </a:rPr>
              <a:t>like</a:t>
            </a:r>
            <a:r>
              <a:rPr lang="en-CA" spc="5" dirty="0">
                <a:solidFill>
                  <a:srgbClr val="00B050"/>
                </a:solidFill>
                <a:latin typeface="Segoe UI" panose="020B0502040204020203" pitchFamily="34" charset="0"/>
                <a:cs typeface="Segoe UI" panose="020B0502040204020203" pitchFamily="34" charset="0"/>
              </a:rPr>
              <a:t> </a:t>
            </a:r>
            <a:r>
              <a:rPr lang="en-CA" dirty="0">
                <a:solidFill>
                  <a:srgbClr val="00B050"/>
                </a:solidFill>
                <a:latin typeface="Segoe UI" panose="020B0502040204020203" pitchFamily="34" charset="0"/>
                <a:cs typeface="Segoe UI" panose="020B0502040204020203" pitchFamily="34" charset="0"/>
              </a:rPr>
              <a:t>find</a:t>
            </a:r>
            <a:r>
              <a:rPr lang="en-CA" spc="-10" dirty="0">
                <a:solidFill>
                  <a:srgbClr val="00B050"/>
                </a:solidFill>
                <a:latin typeface="Segoe UI" panose="020B0502040204020203" pitchFamily="34" charset="0"/>
                <a:cs typeface="Segoe UI" panose="020B0502040204020203" pitchFamily="34" charset="0"/>
              </a:rPr>
              <a:t>i</a:t>
            </a:r>
            <a:r>
              <a:rPr lang="en-CA" dirty="0">
                <a:solidFill>
                  <a:srgbClr val="00B050"/>
                </a:solidFill>
                <a:latin typeface="Segoe UI" panose="020B0502040204020203" pitchFamily="34" charset="0"/>
                <a:cs typeface="Segoe UI" panose="020B0502040204020203" pitchFamily="34" charset="0"/>
              </a:rPr>
              <a:t>ng</a:t>
            </a:r>
            <a:r>
              <a:rPr lang="en-CA" spc="20" dirty="0">
                <a:solidFill>
                  <a:srgbClr val="00B050"/>
                </a:solidFill>
                <a:latin typeface="Segoe UI" panose="020B0502040204020203" pitchFamily="34" charset="0"/>
                <a:cs typeface="Segoe UI" panose="020B0502040204020203" pitchFamily="34" charset="0"/>
              </a:rPr>
              <a:t> </a:t>
            </a:r>
            <a:r>
              <a:rPr lang="en-CA" dirty="0">
                <a:solidFill>
                  <a:srgbClr val="00B050"/>
                </a:solidFill>
                <a:latin typeface="Segoe UI" panose="020B0502040204020203" pitchFamily="34" charset="0"/>
                <a:cs typeface="Segoe UI" panose="020B0502040204020203" pitchFamily="34" charset="0"/>
              </a:rPr>
              <a:t>a</a:t>
            </a:r>
            <a:r>
              <a:rPr lang="en-CA" spc="-10" dirty="0">
                <a:solidFill>
                  <a:srgbClr val="00B050"/>
                </a:solidFill>
                <a:latin typeface="Segoe UI" panose="020B0502040204020203" pitchFamily="34" charset="0"/>
                <a:cs typeface="Segoe UI" panose="020B0502040204020203" pitchFamily="34" charset="0"/>
              </a:rPr>
              <a:t> </a:t>
            </a:r>
            <a:r>
              <a:rPr lang="en-CA" dirty="0">
                <a:solidFill>
                  <a:srgbClr val="00B050"/>
                </a:solidFill>
                <a:latin typeface="Segoe UI" panose="020B0502040204020203" pitchFamily="34" charset="0"/>
                <a:cs typeface="Segoe UI" panose="020B0502040204020203" pitchFamily="34" charset="0"/>
              </a:rPr>
              <a:t>ne</a:t>
            </a:r>
            <a:r>
              <a:rPr lang="en-CA" spc="-10" dirty="0">
                <a:solidFill>
                  <a:srgbClr val="00B050"/>
                </a:solidFill>
                <a:latin typeface="Segoe UI" panose="020B0502040204020203" pitchFamily="34" charset="0"/>
                <a:cs typeface="Segoe UI" panose="020B0502040204020203" pitchFamily="34" charset="0"/>
              </a:rPr>
              <a:t>e</a:t>
            </a:r>
            <a:r>
              <a:rPr lang="en-CA" dirty="0">
                <a:solidFill>
                  <a:srgbClr val="00B050"/>
                </a:solidFill>
                <a:latin typeface="Segoe UI" panose="020B0502040204020203" pitchFamily="34" charset="0"/>
                <a:cs typeface="Segoe UI" panose="020B0502040204020203" pitchFamily="34" charset="0"/>
              </a:rPr>
              <a:t>d</a:t>
            </a:r>
            <a:r>
              <a:rPr lang="en-CA" spc="-10" dirty="0">
                <a:solidFill>
                  <a:srgbClr val="00B050"/>
                </a:solidFill>
                <a:latin typeface="Segoe UI" panose="020B0502040204020203" pitchFamily="34" charset="0"/>
                <a:cs typeface="Segoe UI" panose="020B0502040204020203" pitchFamily="34" charset="0"/>
              </a:rPr>
              <a:t>l</a:t>
            </a:r>
            <a:r>
              <a:rPr lang="en-CA" dirty="0">
                <a:solidFill>
                  <a:srgbClr val="00B050"/>
                </a:solidFill>
                <a:latin typeface="Segoe UI" panose="020B0502040204020203" pitchFamily="34" charset="0"/>
                <a:cs typeface="Segoe UI" panose="020B0502040204020203" pitchFamily="34" charset="0"/>
              </a:rPr>
              <a:t>e</a:t>
            </a:r>
            <a:r>
              <a:rPr lang="en-CA" spc="35" dirty="0">
                <a:solidFill>
                  <a:srgbClr val="00B050"/>
                </a:solidFill>
                <a:latin typeface="Segoe UI" panose="020B0502040204020203" pitchFamily="34" charset="0"/>
                <a:cs typeface="Segoe UI" panose="020B0502040204020203" pitchFamily="34" charset="0"/>
              </a:rPr>
              <a:t> </a:t>
            </a:r>
            <a:r>
              <a:rPr lang="en-CA" dirty="0">
                <a:solidFill>
                  <a:srgbClr val="00B050"/>
                </a:solidFill>
                <a:latin typeface="Segoe UI" panose="020B0502040204020203" pitchFamily="34" charset="0"/>
                <a:cs typeface="Segoe UI" panose="020B0502040204020203" pitchFamily="34" charset="0"/>
              </a:rPr>
              <a:t>in</a:t>
            </a:r>
            <a:r>
              <a:rPr lang="en-CA" spc="-10" dirty="0">
                <a:solidFill>
                  <a:srgbClr val="00B050"/>
                </a:solidFill>
                <a:latin typeface="Segoe UI" panose="020B0502040204020203" pitchFamily="34" charset="0"/>
                <a:cs typeface="Segoe UI" panose="020B0502040204020203" pitchFamily="34" charset="0"/>
              </a:rPr>
              <a:t> </a:t>
            </a:r>
            <a:r>
              <a:rPr lang="en-CA" dirty="0">
                <a:solidFill>
                  <a:srgbClr val="00B050"/>
                </a:solidFill>
                <a:latin typeface="Segoe UI" panose="020B0502040204020203" pitchFamily="34" charset="0"/>
                <a:cs typeface="Segoe UI" panose="020B0502040204020203" pitchFamily="34" charset="0"/>
              </a:rPr>
              <a:t>a haystack</a:t>
            </a:r>
            <a:r>
              <a:rPr lang="en-CA" dirty="0">
                <a:latin typeface="Segoe UI" panose="020B0502040204020203" pitchFamily="34" charset="0"/>
                <a:cs typeface="Segoe UI" panose="020B0502040204020203" pitchFamily="34" charset="0"/>
              </a:rPr>
              <a:t>”</a:t>
            </a:r>
          </a:p>
          <a:p>
            <a:r>
              <a:rPr lang="en-CA" spc="-340" dirty="0">
                <a:latin typeface="Segoe UI" panose="020B0502040204020203" pitchFamily="34" charset="0"/>
                <a:cs typeface="Segoe UI" panose="020B0502040204020203" pitchFamily="34" charset="0"/>
              </a:rPr>
              <a:t>T</a:t>
            </a:r>
            <a:r>
              <a:rPr lang="en-CA" spc="-20" dirty="0">
                <a:latin typeface="Segoe UI" panose="020B0502040204020203" pitchFamily="34" charset="0"/>
                <a:cs typeface="Segoe UI" panose="020B0502040204020203" pitchFamily="34" charset="0"/>
              </a:rPr>
              <a:t>e</a:t>
            </a:r>
            <a:r>
              <a:rPr lang="en-CA" spc="-10" dirty="0">
                <a:latin typeface="Segoe UI" panose="020B0502040204020203" pitchFamily="34" charset="0"/>
                <a:cs typeface="Segoe UI" panose="020B0502040204020203" pitchFamily="34" charset="0"/>
              </a:rPr>
              <a:t>st</a:t>
            </a:r>
            <a:r>
              <a:rPr lang="en-CA" spc="-5" dirty="0">
                <a:latin typeface="Segoe UI" panose="020B0502040204020203" pitchFamily="34" charset="0"/>
                <a:cs typeface="Segoe UI" panose="020B0502040204020203" pitchFamily="34" charset="0"/>
              </a:rPr>
              <a:t> </a:t>
            </a:r>
            <a:r>
              <a:rPr lang="en-CA" spc="-10" dirty="0">
                <a:latin typeface="Segoe UI" panose="020B0502040204020203" pitchFamily="34" charset="0"/>
                <a:cs typeface="Segoe UI" panose="020B0502040204020203" pitchFamily="34" charset="0"/>
              </a:rPr>
              <a:t>y</a:t>
            </a:r>
            <a:r>
              <a:rPr lang="en-CA" spc="-20" dirty="0">
                <a:latin typeface="Segoe UI" panose="020B0502040204020203" pitchFamily="34" charset="0"/>
                <a:cs typeface="Segoe UI" panose="020B0502040204020203" pitchFamily="34" charset="0"/>
              </a:rPr>
              <a:t>o</a:t>
            </a:r>
            <a:r>
              <a:rPr lang="en-CA" spc="-15" dirty="0">
                <a:latin typeface="Segoe UI" panose="020B0502040204020203" pitchFamily="34" charset="0"/>
                <a:cs typeface="Segoe UI" panose="020B0502040204020203" pitchFamily="34" charset="0"/>
              </a:rPr>
              <a:t>u</a:t>
            </a:r>
            <a:r>
              <a:rPr lang="en-CA" spc="-10" dirty="0">
                <a:latin typeface="Segoe UI" panose="020B0502040204020203" pitchFamily="34" charset="0"/>
                <a:cs typeface="Segoe UI" panose="020B0502040204020203" pitchFamily="34" charset="0"/>
              </a:rPr>
              <a:t>r</a:t>
            </a:r>
            <a:r>
              <a:rPr lang="en-CA" spc="-5" dirty="0">
                <a:latin typeface="Segoe UI" panose="020B0502040204020203" pitchFamily="34" charset="0"/>
                <a:cs typeface="Segoe UI" panose="020B0502040204020203" pitchFamily="34" charset="0"/>
              </a:rPr>
              <a:t> c</a:t>
            </a:r>
            <a:r>
              <a:rPr lang="en-CA" spc="-20" dirty="0">
                <a:latin typeface="Segoe UI" panose="020B0502040204020203" pitchFamily="34" charset="0"/>
                <a:cs typeface="Segoe UI" panose="020B0502040204020203" pitchFamily="34" charset="0"/>
              </a:rPr>
              <a:t>o</a:t>
            </a:r>
            <a:r>
              <a:rPr lang="en-CA" spc="-15" dirty="0">
                <a:latin typeface="Segoe UI" panose="020B0502040204020203" pitchFamily="34" charset="0"/>
                <a:cs typeface="Segoe UI" panose="020B0502040204020203" pitchFamily="34" charset="0"/>
              </a:rPr>
              <a:t>d</a:t>
            </a:r>
            <a:r>
              <a:rPr lang="en-CA" spc="-20" dirty="0">
                <a:latin typeface="Segoe UI" panose="020B0502040204020203" pitchFamily="34" charset="0"/>
                <a:cs typeface="Segoe UI" panose="020B0502040204020203" pitchFamily="34" charset="0"/>
              </a:rPr>
              <a:t>e</a:t>
            </a:r>
            <a:r>
              <a:rPr lang="en-CA" spc="-5" dirty="0">
                <a:latin typeface="Segoe UI" panose="020B0502040204020203" pitchFamily="34" charset="0"/>
                <a:cs typeface="Segoe UI" panose="020B0502040204020203" pitchFamily="34" charset="0"/>
              </a:rPr>
              <a:t> </a:t>
            </a:r>
            <a:r>
              <a:rPr lang="en-CA" spc="-10" dirty="0">
                <a:latin typeface="Segoe UI" panose="020B0502040204020203" pitchFamily="34" charset="0"/>
                <a:cs typeface="Segoe UI" panose="020B0502040204020203" pitchFamily="34" charset="0"/>
              </a:rPr>
              <a:t>a</a:t>
            </a:r>
            <a:r>
              <a:rPr lang="en-CA" spc="-15" dirty="0">
                <a:latin typeface="Segoe UI" panose="020B0502040204020203" pitchFamily="34" charset="0"/>
                <a:cs typeface="Segoe UI" panose="020B0502040204020203" pitchFamily="34" charset="0"/>
              </a:rPr>
              <a:t>s</a:t>
            </a:r>
            <a:r>
              <a:rPr lang="en-CA" spc="-5" dirty="0">
                <a:latin typeface="Segoe UI" panose="020B0502040204020203" pitchFamily="34" charset="0"/>
                <a:cs typeface="Segoe UI" panose="020B0502040204020203" pitchFamily="34" charset="0"/>
              </a:rPr>
              <a:t> </a:t>
            </a:r>
            <a:r>
              <a:rPr lang="en-CA" spc="-15" dirty="0">
                <a:latin typeface="Segoe UI" panose="020B0502040204020203" pitchFamily="34" charset="0"/>
                <a:cs typeface="Segoe UI" panose="020B0502040204020203" pitchFamily="34" charset="0"/>
              </a:rPr>
              <a:t>you</a:t>
            </a:r>
            <a:r>
              <a:rPr lang="en-CA" spc="10" dirty="0">
                <a:latin typeface="Segoe UI" panose="020B0502040204020203" pitchFamily="34" charset="0"/>
                <a:cs typeface="Segoe UI" panose="020B0502040204020203" pitchFamily="34" charset="0"/>
              </a:rPr>
              <a:t> </a:t>
            </a:r>
            <a:r>
              <a:rPr lang="en-CA" spc="-15" dirty="0">
                <a:latin typeface="Segoe UI" panose="020B0502040204020203" pitchFamily="34" charset="0"/>
                <a:cs typeface="Segoe UI" panose="020B0502040204020203" pitchFamily="34" charset="0"/>
              </a:rPr>
              <a:t>wri</a:t>
            </a:r>
            <a:r>
              <a:rPr lang="en-CA" spc="-5" dirty="0">
                <a:latin typeface="Segoe UI" panose="020B0502040204020203" pitchFamily="34" charset="0"/>
                <a:cs typeface="Segoe UI" panose="020B0502040204020203" pitchFamily="34" charset="0"/>
              </a:rPr>
              <a:t>t</a:t>
            </a:r>
            <a:r>
              <a:rPr lang="en-CA" spc="-20" dirty="0">
                <a:latin typeface="Segoe UI" panose="020B0502040204020203" pitchFamily="34" charset="0"/>
                <a:cs typeface="Segoe UI" panose="020B0502040204020203" pitchFamily="34" charset="0"/>
              </a:rPr>
              <a:t>e</a:t>
            </a:r>
            <a:r>
              <a:rPr lang="en-CA" spc="-5" dirty="0">
                <a:latin typeface="Segoe UI" panose="020B0502040204020203" pitchFamily="34" charset="0"/>
                <a:cs typeface="Segoe UI" panose="020B0502040204020203" pitchFamily="34" charset="0"/>
              </a:rPr>
              <a:t> i</a:t>
            </a:r>
            <a:r>
              <a:rPr lang="en-CA" spc="-10" dirty="0">
                <a:latin typeface="Segoe UI" panose="020B0502040204020203" pitchFamily="34" charset="0"/>
                <a:cs typeface="Segoe UI" panose="020B0502040204020203" pitchFamily="34" charset="0"/>
              </a:rPr>
              <a:t>t</a:t>
            </a:r>
          </a:p>
          <a:p>
            <a:pPr lvl="1"/>
            <a:r>
              <a:rPr lang="en-CA" spc="-10" dirty="0">
                <a:latin typeface="Segoe UI" panose="020B0502040204020203" pitchFamily="34" charset="0"/>
                <a:cs typeface="Segoe UI" panose="020B0502040204020203" pitchFamily="34" charset="0"/>
              </a:rPr>
              <a:t>Requires you understanding what specific output an input will provide</a:t>
            </a:r>
          </a:p>
          <a:p>
            <a:r>
              <a:rPr lang="en-CA" spc="-10" dirty="0">
                <a:latin typeface="Segoe UI" panose="020B0502040204020203" pitchFamily="34" charset="0"/>
                <a:cs typeface="Segoe UI" panose="020B0502040204020203" pitchFamily="34" charset="0"/>
              </a:rPr>
              <a:t>”Modular code”</a:t>
            </a:r>
          </a:p>
          <a:p>
            <a:pPr lvl="1"/>
            <a:r>
              <a:rPr lang="en-CA" spc="-10" dirty="0">
                <a:latin typeface="Segoe UI" panose="020B0502040204020203" pitchFamily="34" charset="0"/>
                <a:cs typeface="Segoe UI" panose="020B0502040204020203" pitchFamily="34" charset="0"/>
              </a:rPr>
              <a:t>Test in small chunks or “modules”</a:t>
            </a:r>
          </a:p>
          <a:p>
            <a:pPr lvl="1"/>
            <a:r>
              <a:rPr lang="en-CA" spc="-10" dirty="0">
                <a:latin typeface="Segoe UI" panose="020B0502040204020203" pitchFamily="34" charset="0"/>
                <a:cs typeface="Segoe UI" panose="020B0502040204020203" pitchFamily="34" charset="0"/>
              </a:rPr>
              <a:t>Put a test input into the beginning where you know what the output is and see what you get!</a:t>
            </a:r>
          </a:p>
          <a:p>
            <a:pPr lvl="1"/>
            <a:endParaRPr lang="en-CA" dirty="0">
              <a:latin typeface="Segoe UI" panose="020B0502040204020203" pitchFamily="34" charset="0"/>
              <a:cs typeface="Segoe UI" panose="020B0502040204020203" pitchFamily="34" charset="0"/>
            </a:endParaRPr>
          </a:p>
          <a:p>
            <a:endParaRPr lang="en-US" dirty="0"/>
          </a:p>
        </p:txBody>
      </p:sp>
      <p:sp>
        <p:nvSpPr>
          <p:cNvPr id="4" name="TextBox 3">
            <a:extLst>
              <a:ext uri="{FF2B5EF4-FFF2-40B4-BE49-F238E27FC236}">
                <a16:creationId xmlns:a16="http://schemas.microsoft.com/office/drawing/2014/main" id="{30D3635D-2D76-664B-8D99-CC4FA146B80B}"/>
              </a:ext>
            </a:extLst>
          </p:cNvPr>
          <p:cNvSpPr txBox="1"/>
          <p:nvPr/>
        </p:nvSpPr>
        <p:spPr>
          <a:xfrm>
            <a:off x="8483599" y="2505670"/>
            <a:ext cx="3158067" cy="923330"/>
          </a:xfrm>
          <a:prstGeom prst="rect">
            <a:avLst/>
          </a:prstGeom>
          <a:noFill/>
        </p:spPr>
        <p:txBody>
          <a:bodyPr wrap="square" rtlCol="0">
            <a:spAutoFit/>
          </a:bodyPr>
          <a:lstStyle/>
          <a:p>
            <a:r>
              <a:rPr lang="en-US" b="1" dirty="0">
                <a:solidFill>
                  <a:srgbClr val="FFFF00"/>
                </a:solidFill>
              </a:rPr>
              <a:t>Golden Rule</a:t>
            </a:r>
            <a:r>
              <a:rPr lang="en-US" dirty="0">
                <a:solidFill>
                  <a:srgbClr val="FFFF00"/>
                </a:solidFill>
              </a:rPr>
              <a:t>: Never spend more than 15 minutes programming without testing</a:t>
            </a:r>
          </a:p>
        </p:txBody>
      </p:sp>
    </p:spTree>
    <p:extLst>
      <p:ext uri="{BB962C8B-B14F-4D97-AF65-F5344CB8AC3E}">
        <p14:creationId xmlns:p14="http://schemas.microsoft.com/office/powerpoint/2010/main" val="34436567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E36A7-1A8A-6686-947F-D8C99677D65C}"/>
              </a:ext>
            </a:extLst>
          </p:cNvPr>
          <p:cNvSpPr>
            <a:spLocks noGrp="1"/>
          </p:cNvSpPr>
          <p:nvPr>
            <p:ph type="title"/>
          </p:nvPr>
        </p:nvSpPr>
        <p:spPr/>
        <p:txBody>
          <a:bodyPr>
            <a:normAutofit fontScale="90000"/>
          </a:bodyPr>
          <a:lstStyle/>
          <a:p>
            <a:r>
              <a:rPr lang="en-CA" dirty="0"/>
              <a:t>What you will get out of today’s lecture:</a:t>
            </a:r>
          </a:p>
        </p:txBody>
      </p:sp>
      <p:sp>
        <p:nvSpPr>
          <p:cNvPr id="3" name="Content Placeholder 2">
            <a:extLst>
              <a:ext uri="{FF2B5EF4-FFF2-40B4-BE49-F238E27FC236}">
                <a16:creationId xmlns:a16="http://schemas.microsoft.com/office/drawing/2014/main" id="{B3F74D01-8626-C4C2-03C3-47C721C2753C}"/>
              </a:ext>
            </a:extLst>
          </p:cNvPr>
          <p:cNvSpPr>
            <a:spLocks noGrp="1"/>
          </p:cNvSpPr>
          <p:nvPr>
            <p:ph idx="1"/>
          </p:nvPr>
        </p:nvSpPr>
        <p:spPr/>
        <p:txBody>
          <a:bodyPr/>
          <a:lstStyle/>
          <a:p>
            <a:r>
              <a:rPr lang="en-CA" dirty="0"/>
              <a:t>Everything you need to begin coding in APS106</a:t>
            </a:r>
          </a:p>
          <a:p>
            <a:r>
              <a:rPr lang="en-CA" dirty="0"/>
              <a:t>Learn about the core building blocks of a computer</a:t>
            </a:r>
          </a:p>
          <a:p>
            <a:r>
              <a:rPr lang="en-CA" dirty="0"/>
              <a:t>Develop computational language and vocabulary for the files and programs used in APS106</a:t>
            </a:r>
          </a:p>
          <a:p>
            <a:r>
              <a:rPr lang="en-CA" dirty="0"/>
              <a:t>Learn about the key differences in the software and tools used in APS106 </a:t>
            </a:r>
          </a:p>
          <a:p>
            <a:r>
              <a:rPr lang="en-CA" dirty="0"/>
              <a:t>Get experience opening and using the most important tools</a:t>
            </a:r>
          </a:p>
          <a:p>
            <a:r>
              <a:rPr lang="en-CA" dirty="0"/>
              <a:t>Execute your first files of APS106!</a:t>
            </a:r>
          </a:p>
        </p:txBody>
      </p:sp>
    </p:spTree>
    <p:extLst>
      <p:ext uri="{BB962C8B-B14F-4D97-AF65-F5344CB8AC3E}">
        <p14:creationId xmlns:p14="http://schemas.microsoft.com/office/powerpoint/2010/main" val="32919409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B8460-B4FB-43A7-5637-80373D463237}"/>
              </a:ext>
            </a:extLst>
          </p:cNvPr>
          <p:cNvSpPr>
            <a:spLocks noGrp="1"/>
          </p:cNvSpPr>
          <p:nvPr>
            <p:ph type="title"/>
          </p:nvPr>
        </p:nvSpPr>
        <p:spPr/>
        <p:txBody>
          <a:bodyPr>
            <a:normAutofit fontScale="90000"/>
          </a:bodyPr>
          <a:lstStyle/>
          <a:p>
            <a:r>
              <a:rPr lang="en-CA" dirty="0"/>
              <a:t>What do you need to code?</a:t>
            </a:r>
          </a:p>
        </p:txBody>
      </p:sp>
      <p:sp>
        <p:nvSpPr>
          <p:cNvPr id="3" name="Content Placeholder 2">
            <a:extLst>
              <a:ext uri="{FF2B5EF4-FFF2-40B4-BE49-F238E27FC236}">
                <a16:creationId xmlns:a16="http://schemas.microsoft.com/office/drawing/2014/main" id="{DC252BAF-B150-8F66-D376-1A423F5F4652}"/>
              </a:ext>
            </a:extLst>
          </p:cNvPr>
          <p:cNvSpPr>
            <a:spLocks noGrp="1"/>
          </p:cNvSpPr>
          <p:nvPr>
            <p:ph idx="1"/>
          </p:nvPr>
        </p:nvSpPr>
        <p:spPr>
          <a:xfrm>
            <a:off x="838200" y="1548039"/>
            <a:ext cx="10515600" cy="4835479"/>
          </a:xfrm>
        </p:spPr>
        <p:txBody>
          <a:bodyPr>
            <a:normAutofit fontScale="85000" lnSpcReduction="20000"/>
          </a:bodyPr>
          <a:lstStyle/>
          <a:p>
            <a:r>
              <a:rPr lang="en-CA" dirty="0"/>
              <a:t>A Computer</a:t>
            </a:r>
          </a:p>
          <a:p>
            <a:pPr lvl="1"/>
            <a:r>
              <a:rPr lang="en-CA" dirty="0"/>
              <a:t>Input/Output devices </a:t>
            </a:r>
          </a:p>
          <a:p>
            <a:pPr lvl="1"/>
            <a:r>
              <a:rPr lang="en-CA" dirty="0"/>
              <a:t>Storage</a:t>
            </a:r>
          </a:p>
          <a:p>
            <a:pPr lvl="1"/>
            <a:r>
              <a:rPr lang="en-CA" dirty="0"/>
              <a:t>Memory</a:t>
            </a:r>
          </a:p>
          <a:p>
            <a:pPr lvl="1"/>
            <a:r>
              <a:rPr lang="en-CA" dirty="0"/>
              <a:t>Processor</a:t>
            </a:r>
          </a:p>
          <a:p>
            <a:r>
              <a:rPr lang="en-CA" dirty="0"/>
              <a:t>An Integrated Development Environment (IDE)</a:t>
            </a:r>
          </a:p>
          <a:p>
            <a:pPr lvl="1"/>
            <a:r>
              <a:rPr lang="en-CA" dirty="0" err="1"/>
              <a:t>VSCode</a:t>
            </a:r>
            <a:endParaRPr lang="en-CA" dirty="0"/>
          </a:p>
          <a:p>
            <a:pPr lvl="1"/>
            <a:r>
              <a:rPr lang="en-CA" dirty="0" err="1"/>
              <a:t>Jupyter</a:t>
            </a:r>
            <a:r>
              <a:rPr lang="en-CA" dirty="0"/>
              <a:t> vs </a:t>
            </a:r>
            <a:r>
              <a:rPr lang="en-CA" dirty="0" err="1"/>
              <a:t>JupyterHub</a:t>
            </a:r>
            <a:endParaRPr lang="en-CA" dirty="0"/>
          </a:p>
          <a:p>
            <a:pPr lvl="1"/>
            <a:r>
              <a:rPr lang="en-CA" dirty="0"/>
              <a:t>Installing with Anaconda</a:t>
            </a:r>
          </a:p>
          <a:p>
            <a:r>
              <a:rPr lang="en-CA" dirty="0"/>
              <a:t>A Programming Language</a:t>
            </a:r>
          </a:p>
          <a:p>
            <a:pPr lvl="1"/>
            <a:r>
              <a:rPr lang="en-CA" dirty="0"/>
              <a:t>Why we use languages </a:t>
            </a:r>
          </a:p>
          <a:p>
            <a:pPr lvl="1"/>
            <a:r>
              <a:rPr lang="en-CA" dirty="0"/>
              <a:t>Compiling from high level to low level languages</a:t>
            </a:r>
          </a:p>
          <a:p>
            <a:r>
              <a:rPr lang="en-CA" dirty="0"/>
              <a:t>A File with appropriate format</a:t>
            </a:r>
          </a:p>
          <a:p>
            <a:pPr lvl="1"/>
            <a:r>
              <a:rPr lang="en-CA" dirty="0"/>
              <a:t>File formats and extensions</a:t>
            </a:r>
          </a:p>
          <a:p>
            <a:pPr lvl="1"/>
            <a:r>
              <a:rPr lang="en-CA" dirty="0"/>
              <a:t>Python programming files (.</a:t>
            </a:r>
            <a:r>
              <a:rPr lang="en-CA" dirty="0" err="1"/>
              <a:t>py</a:t>
            </a:r>
            <a:r>
              <a:rPr lang="en-CA" dirty="0"/>
              <a:t> vs .</a:t>
            </a:r>
            <a:r>
              <a:rPr lang="en-CA" dirty="0" err="1"/>
              <a:t>ipynb</a:t>
            </a:r>
            <a:r>
              <a:rPr lang="en-CA" dirty="0"/>
              <a:t>)</a:t>
            </a:r>
          </a:p>
        </p:txBody>
      </p:sp>
      <p:pic>
        <p:nvPicPr>
          <p:cNvPr id="5" name="Graphic 4" descr="Tick with solid fill">
            <a:extLst>
              <a:ext uri="{FF2B5EF4-FFF2-40B4-BE49-F238E27FC236}">
                <a16:creationId xmlns:a16="http://schemas.microsoft.com/office/drawing/2014/main" id="{65E07570-EDB0-BF0E-136F-42F6F88E56C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24400" y="1714500"/>
            <a:ext cx="914400" cy="914400"/>
          </a:xfrm>
          <a:prstGeom prst="rect">
            <a:avLst/>
          </a:prstGeom>
        </p:spPr>
      </p:pic>
      <p:sp>
        <p:nvSpPr>
          <p:cNvPr id="6" name="Down Arrow 5">
            <a:extLst>
              <a:ext uri="{FF2B5EF4-FFF2-40B4-BE49-F238E27FC236}">
                <a16:creationId xmlns:a16="http://schemas.microsoft.com/office/drawing/2014/main" id="{2D14087A-E11D-4133-E881-FBF5DEAA20D7}"/>
              </a:ext>
            </a:extLst>
          </p:cNvPr>
          <p:cNvSpPr/>
          <p:nvPr/>
        </p:nvSpPr>
        <p:spPr>
          <a:xfrm rot="5400000">
            <a:off x="7721989" y="2756824"/>
            <a:ext cx="304800" cy="770036"/>
          </a:xfrm>
          <a:prstGeom prst="down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7" name="Graphic 6" descr="Tick with solid fill">
            <a:extLst>
              <a:ext uri="{FF2B5EF4-FFF2-40B4-BE49-F238E27FC236}">
                <a16:creationId xmlns:a16="http://schemas.microsoft.com/office/drawing/2014/main" id="{7759F9A4-50AE-D1A4-418D-EECF309C04E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574971" y="5309961"/>
            <a:ext cx="914400" cy="914400"/>
          </a:xfrm>
          <a:prstGeom prst="rect">
            <a:avLst/>
          </a:prstGeom>
        </p:spPr>
      </p:pic>
      <p:sp>
        <p:nvSpPr>
          <p:cNvPr id="8" name="Down Arrow 7">
            <a:extLst>
              <a:ext uri="{FF2B5EF4-FFF2-40B4-BE49-F238E27FC236}">
                <a16:creationId xmlns:a16="http://schemas.microsoft.com/office/drawing/2014/main" id="{B543723F-D5B3-A2C7-FDA2-FAC0C121AE8D}"/>
              </a:ext>
            </a:extLst>
          </p:cNvPr>
          <p:cNvSpPr/>
          <p:nvPr/>
        </p:nvSpPr>
        <p:spPr>
          <a:xfrm rot="5400000">
            <a:off x="7721989" y="4149062"/>
            <a:ext cx="304800" cy="770036"/>
          </a:xfrm>
          <a:prstGeom prst="down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651951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1+#ppt_w/2"/>
                                          </p:val>
                                        </p:tav>
                                        <p:tav tm="100000">
                                          <p:val>
                                            <p:strVal val="#ppt_x"/>
                                          </p:val>
                                        </p:tav>
                                      </p:tavLst>
                                    </p:anim>
                                    <p:anim calcmode="lin" valueType="num">
                                      <p:cBhvr additive="base">
                                        <p:cTn id="18" dur="500" fill="hold"/>
                                        <p:tgtEl>
                                          <p:spTgt spid="8"/>
                                        </p:tgtEl>
                                        <p:attrNameLst>
                                          <p:attrName>ppt_y</p:attrName>
                                        </p:attrNameLst>
                                      </p:cBhvr>
                                      <p:tavLst>
                                        <p:tav tm="0">
                                          <p:val>
                                            <p:strVal val="#ppt_y"/>
                                          </p:val>
                                        </p:tav>
                                        <p:tav tm="100000">
                                          <p:val>
                                            <p:strVal val="#ppt_y"/>
                                          </p:val>
                                        </p:tav>
                                      </p:tavLst>
                                    </p:anim>
                                  </p:childTnLst>
                                </p:cTn>
                              </p:par>
                              <p:par>
                                <p:cTn id="19" presetID="2" presetClass="entr" presetSubtype="2"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1+#ppt_w/2"/>
                                          </p:val>
                                        </p:tav>
                                        <p:tav tm="100000">
                                          <p:val>
                                            <p:strVal val="#ppt_x"/>
                                          </p:val>
                                        </p:tav>
                                      </p:tavLst>
                                    </p:anim>
                                    <p:anim calcmode="lin" valueType="num">
                                      <p:cBhvr additive="base">
                                        <p:cTn id="22"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0A713-6B57-5542-6D31-CB42FED0130A}"/>
              </a:ext>
            </a:extLst>
          </p:cNvPr>
          <p:cNvSpPr>
            <a:spLocks noGrp="1"/>
          </p:cNvSpPr>
          <p:nvPr>
            <p:ph type="title"/>
          </p:nvPr>
        </p:nvSpPr>
        <p:spPr/>
        <p:txBody>
          <a:bodyPr>
            <a:normAutofit fontScale="90000"/>
          </a:bodyPr>
          <a:lstStyle/>
          <a:p>
            <a:r>
              <a:rPr lang="en-CA" dirty="0"/>
              <a:t>Outside Your Computer</a:t>
            </a:r>
          </a:p>
        </p:txBody>
      </p:sp>
      <p:pic>
        <p:nvPicPr>
          <p:cNvPr id="9" name="Content Placeholder 8" descr="A computer tower and keyboard&#10;&#10;Description automatically generated">
            <a:extLst>
              <a:ext uri="{FF2B5EF4-FFF2-40B4-BE49-F238E27FC236}">
                <a16:creationId xmlns:a16="http://schemas.microsoft.com/office/drawing/2014/main" id="{69496359-351A-F84D-FE50-34B74B2F92E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33519" y="892628"/>
            <a:ext cx="5072743" cy="5072743"/>
          </a:xfrm>
        </p:spPr>
      </p:pic>
      <p:sp>
        <p:nvSpPr>
          <p:cNvPr id="10" name="TextBox 9">
            <a:extLst>
              <a:ext uri="{FF2B5EF4-FFF2-40B4-BE49-F238E27FC236}">
                <a16:creationId xmlns:a16="http://schemas.microsoft.com/office/drawing/2014/main" id="{93D1BF12-F7B2-9A2E-6241-658007376509}"/>
              </a:ext>
            </a:extLst>
          </p:cNvPr>
          <p:cNvSpPr txBox="1"/>
          <p:nvPr/>
        </p:nvSpPr>
        <p:spPr>
          <a:xfrm>
            <a:off x="652485" y="1659515"/>
            <a:ext cx="2717347" cy="3046988"/>
          </a:xfrm>
          <a:prstGeom prst="rect">
            <a:avLst/>
          </a:prstGeom>
          <a:noFill/>
        </p:spPr>
        <p:txBody>
          <a:bodyPr wrap="none" rtlCol="0">
            <a:spAutoFit/>
          </a:bodyPr>
          <a:lstStyle/>
          <a:p>
            <a:r>
              <a:rPr lang="en-CA" sz="2400" dirty="0">
                <a:solidFill>
                  <a:schemeClr val="accent6"/>
                </a:solidFill>
              </a:rPr>
              <a:t>Input Devices</a:t>
            </a:r>
          </a:p>
          <a:p>
            <a:pPr marL="342900" indent="-342900">
              <a:buFont typeface="Arial" panose="020B0604020202020204" pitchFamily="34" charset="0"/>
              <a:buChar char="•"/>
            </a:pPr>
            <a:r>
              <a:rPr lang="en-CA" sz="2400" dirty="0">
                <a:solidFill>
                  <a:schemeClr val="accent6"/>
                </a:solidFill>
              </a:rPr>
              <a:t>Keyboard</a:t>
            </a:r>
          </a:p>
          <a:p>
            <a:pPr marL="342900" indent="-342900">
              <a:buFont typeface="Arial" panose="020B0604020202020204" pitchFamily="34" charset="0"/>
              <a:buChar char="•"/>
            </a:pPr>
            <a:r>
              <a:rPr lang="en-CA" sz="2400" dirty="0">
                <a:solidFill>
                  <a:schemeClr val="accent6"/>
                </a:solidFill>
              </a:rPr>
              <a:t>Mouse</a:t>
            </a:r>
          </a:p>
          <a:p>
            <a:pPr marL="342900" indent="-342900">
              <a:buFont typeface="Arial" panose="020B0604020202020204" pitchFamily="34" charset="0"/>
              <a:buChar char="•"/>
            </a:pPr>
            <a:r>
              <a:rPr lang="en-CA" sz="2400" dirty="0">
                <a:solidFill>
                  <a:schemeClr val="accent6"/>
                </a:solidFill>
              </a:rPr>
              <a:t>Trackpad</a:t>
            </a:r>
          </a:p>
          <a:p>
            <a:pPr marL="342900" indent="-342900">
              <a:buFont typeface="Arial" panose="020B0604020202020204" pitchFamily="34" charset="0"/>
              <a:buChar char="•"/>
            </a:pPr>
            <a:r>
              <a:rPr lang="en-CA" sz="2400" dirty="0">
                <a:solidFill>
                  <a:schemeClr val="accent6"/>
                </a:solidFill>
              </a:rPr>
              <a:t>Touch screen</a:t>
            </a:r>
          </a:p>
          <a:p>
            <a:pPr marL="342900" indent="-342900">
              <a:buFont typeface="Arial" panose="020B0604020202020204" pitchFamily="34" charset="0"/>
              <a:buChar char="•"/>
            </a:pPr>
            <a:r>
              <a:rPr lang="en-CA" sz="2400" dirty="0">
                <a:solidFill>
                  <a:schemeClr val="accent6"/>
                </a:solidFill>
              </a:rPr>
              <a:t>Webcam</a:t>
            </a:r>
          </a:p>
          <a:p>
            <a:pPr marL="342900" indent="-342900">
              <a:buFont typeface="Arial" panose="020B0604020202020204" pitchFamily="34" charset="0"/>
              <a:buChar char="•"/>
            </a:pPr>
            <a:r>
              <a:rPr lang="en-CA" sz="2400" dirty="0">
                <a:solidFill>
                  <a:schemeClr val="accent6"/>
                </a:solidFill>
              </a:rPr>
              <a:t>Gesture trackers</a:t>
            </a:r>
          </a:p>
          <a:p>
            <a:pPr marL="342900" indent="-342900">
              <a:buFont typeface="Arial" panose="020B0604020202020204" pitchFamily="34" charset="0"/>
              <a:buChar char="•"/>
            </a:pPr>
            <a:r>
              <a:rPr lang="en-CA" sz="2400" dirty="0">
                <a:solidFill>
                  <a:schemeClr val="accent6"/>
                </a:solidFill>
              </a:rPr>
              <a:t>Eye trackers</a:t>
            </a:r>
          </a:p>
        </p:txBody>
      </p:sp>
      <p:sp>
        <p:nvSpPr>
          <p:cNvPr id="12" name="TextBox 11">
            <a:extLst>
              <a:ext uri="{FF2B5EF4-FFF2-40B4-BE49-F238E27FC236}">
                <a16:creationId xmlns:a16="http://schemas.microsoft.com/office/drawing/2014/main" id="{E6819168-25B6-6BBE-942E-5AADF976F221}"/>
              </a:ext>
            </a:extLst>
          </p:cNvPr>
          <p:cNvSpPr txBox="1"/>
          <p:nvPr/>
        </p:nvSpPr>
        <p:spPr>
          <a:xfrm>
            <a:off x="3369832" y="1659515"/>
            <a:ext cx="3080459" cy="3046988"/>
          </a:xfrm>
          <a:prstGeom prst="rect">
            <a:avLst/>
          </a:prstGeom>
          <a:noFill/>
        </p:spPr>
        <p:txBody>
          <a:bodyPr wrap="none" rtlCol="0">
            <a:spAutoFit/>
          </a:bodyPr>
          <a:lstStyle/>
          <a:p>
            <a:r>
              <a:rPr lang="en-CA" sz="2400" dirty="0">
                <a:solidFill>
                  <a:schemeClr val="accent2"/>
                </a:solidFill>
              </a:rPr>
              <a:t>Output Devices</a:t>
            </a:r>
          </a:p>
          <a:p>
            <a:pPr marL="342900" indent="-342900">
              <a:buFont typeface="Arial" panose="020B0604020202020204" pitchFamily="34" charset="0"/>
              <a:buChar char="•"/>
            </a:pPr>
            <a:r>
              <a:rPr lang="en-CA" sz="2400" dirty="0">
                <a:solidFill>
                  <a:schemeClr val="accent2"/>
                </a:solidFill>
              </a:rPr>
              <a:t>Monitors</a:t>
            </a:r>
          </a:p>
          <a:p>
            <a:pPr marL="342900" indent="-342900">
              <a:buFont typeface="Arial" panose="020B0604020202020204" pitchFamily="34" charset="0"/>
              <a:buChar char="•"/>
            </a:pPr>
            <a:r>
              <a:rPr lang="en-CA" sz="2400" dirty="0">
                <a:solidFill>
                  <a:schemeClr val="accent2"/>
                </a:solidFill>
              </a:rPr>
              <a:t>Printers</a:t>
            </a:r>
          </a:p>
          <a:p>
            <a:pPr marL="342900" indent="-342900">
              <a:buFont typeface="Arial" panose="020B0604020202020204" pitchFamily="34" charset="0"/>
              <a:buChar char="•"/>
            </a:pPr>
            <a:r>
              <a:rPr lang="en-CA" sz="2400" dirty="0">
                <a:solidFill>
                  <a:schemeClr val="accent2"/>
                </a:solidFill>
              </a:rPr>
              <a:t>Headphones</a:t>
            </a:r>
          </a:p>
          <a:p>
            <a:pPr marL="342900" indent="-342900">
              <a:buFont typeface="Arial" panose="020B0604020202020204" pitchFamily="34" charset="0"/>
              <a:buChar char="•"/>
            </a:pPr>
            <a:r>
              <a:rPr lang="en-CA" sz="2400" dirty="0">
                <a:solidFill>
                  <a:schemeClr val="accent2"/>
                </a:solidFill>
              </a:rPr>
              <a:t>Speakers</a:t>
            </a:r>
          </a:p>
          <a:p>
            <a:pPr marL="342900" indent="-342900">
              <a:buFont typeface="Arial" panose="020B0604020202020204" pitchFamily="34" charset="0"/>
              <a:buChar char="•"/>
            </a:pPr>
            <a:r>
              <a:rPr lang="en-CA" sz="2400" dirty="0">
                <a:solidFill>
                  <a:schemeClr val="accent2"/>
                </a:solidFill>
              </a:rPr>
              <a:t>Video/sound cards</a:t>
            </a:r>
          </a:p>
          <a:p>
            <a:pPr marL="342900" indent="-342900">
              <a:buFont typeface="Arial" panose="020B0604020202020204" pitchFamily="34" charset="0"/>
              <a:buChar char="•"/>
            </a:pPr>
            <a:r>
              <a:rPr lang="en-CA" sz="2400" dirty="0">
                <a:solidFill>
                  <a:schemeClr val="accent2"/>
                </a:solidFill>
              </a:rPr>
              <a:t>Braille readers</a:t>
            </a:r>
          </a:p>
          <a:p>
            <a:pPr marL="342900" indent="-342900">
              <a:buFont typeface="Arial" panose="020B0604020202020204" pitchFamily="34" charset="0"/>
              <a:buChar char="•"/>
            </a:pPr>
            <a:endParaRPr lang="en-CA" sz="2400" dirty="0">
              <a:solidFill>
                <a:schemeClr val="accent6"/>
              </a:solidFill>
            </a:endParaRPr>
          </a:p>
        </p:txBody>
      </p:sp>
      <p:pic>
        <p:nvPicPr>
          <p:cNvPr id="1030" name="Picture 6" descr="What is a Braille Reader?">
            <a:extLst>
              <a:ext uri="{FF2B5EF4-FFF2-40B4-BE49-F238E27FC236}">
                <a16:creationId xmlns:a16="http://schemas.microsoft.com/office/drawing/2014/main" id="{B35BBEC2-1A57-2996-B2FA-1592D478F4E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4901" b="6942"/>
          <a:stretch/>
        </p:blipFill>
        <p:spPr bwMode="auto">
          <a:xfrm>
            <a:off x="3615155" y="4761654"/>
            <a:ext cx="2419624" cy="150809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Tobii Pro Glasses 3 | Latest in wearable eye tracking - Tobii">
            <a:extLst>
              <a:ext uri="{FF2B5EF4-FFF2-40B4-BE49-F238E27FC236}">
                <a16:creationId xmlns:a16="http://schemas.microsoft.com/office/drawing/2014/main" id="{70F95FFF-48BC-EC8D-AC67-912A98F5AE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5503" y="5245708"/>
            <a:ext cx="2068120" cy="103406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2A346C35-363A-3AAC-3B74-69A322ED5CBA}"/>
              </a:ext>
            </a:extLst>
          </p:cNvPr>
          <p:cNvSpPr txBox="1"/>
          <p:nvPr/>
        </p:nvSpPr>
        <p:spPr>
          <a:xfrm>
            <a:off x="716691" y="6269746"/>
            <a:ext cx="2245743" cy="369332"/>
          </a:xfrm>
          <a:prstGeom prst="rect">
            <a:avLst/>
          </a:prstGeom>
          <a:noFill/>
        </p:spPr>
        <p:txBody>
          <a:bodyPr wrap="none" rtlCol="0">
            <a:spAutoFit/>
          </a:bodyPr>
          <a:lstStyle/>
          <a:p>
            <a:r>
              <a:rPr lang="en-CA" dirty="0">
                <a:solidFill>
                  <a:schemeClr val="accent6"/>
                </a:solidFill>
              </a:rPr>
              <a:t>Eye Tracking Glasses</a:t>
            </a:r>
          </a:p>
        </p:txBody>
      </p:sp>
      <p:sp>
        <p:nvSpPr>
          <p:cNvPr id="15" name="TextBox 14">
            <a:extLst>
              <a:ext uri="{FF2B5EF4-FFF2-40B4-BE49-F238E27FC236}">
                <a16:creationId xmlns:a16="http://schemas.microsoft.com/office/drawing/2014/main" id="{728965E7-1A30-5828-7B2B-6661E5F46DDF}"/>
              </a:ext>
            </a:extLst>
          </p:cNvPr>
          <p:cNvSpPr txBox="1"/>
          <p:nvPr/>
        </p:nvSpPr>
        <p:spPr>
          <a:xfrm>
            <a:off x="4039335" y="6324897"/>
            <a:ext cx="1571264" cy="369332"/>
          </a:xfrm>
          <a:prstGeom prst="rect">
            <a:avLst/>
          </a:prstGeom>
          <a:noFill/>
        </p:spPr>
        <p:txBody>
          <a:bodyPr wrap="none" rtlCol="0">
            <a:spAutoFit/>
          </a:bodyPr>
          <a:lstStyle/>
          <a:p>
            <a:r>
              <a:rPr lang="en-CA" dirty="0">
                <a:solidFill>
                  <a:schemeClr val="accent1"/>
                </a:solidFill>
              </a:rPr>
              <a:t>Braille Reader</a:t>
            </a:r>
          </a:p>
        </p:txBody>
      </p:sp>
    </p:spTree>
    <p:extLst>
      <p:ext uri="{BB962C8B-B14F-4D97-AF65-F5344CB8AC3E}">
        <p14:creationId xmlns:p14="http://schemas.microsoft.com/office/powerpoint/2010/main" val="1061780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3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
                                            <p:txEl>
                                              <p:pRg st="1" end="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2">
                                            <p:txEl>
                                              <p:pRg st="2" end="2"/>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2">
                                            <p:txEl>
                                              <p:pRg st="3" end="3"/>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2">
                                            <p:txEl>
                                              <p:pRg st="4" end="4"/>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2">
                                            <p:txEl>
                                              <p:pRg st="5" end="5"/>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2">
                                            <p:txEl>
                                              <p:pRg st="6" end="6"/>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03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D4CB1-FFF5-DEEA-6CDC-3C62837B4261}"/>
              </a:ext>
            </a:extLst>
          </p:cNvPr>
          <p:cNvSpPr>
            <a:spLocks noGrp="1"/>
          </p:cNvSpPr>
          <p:nvPr>
            <p:ph type="title"/>
          </p:nvPr>
        </p:nvSpPr>
        <p:spPr/>
        <p:txBody>
          <a:bodyPr>
            <a:normAutofit fontScale="90000"/>
          </a:bodyPr>
          <a:lstStyle/>
          <a:p>
            <a:r>
              <a:rPr lang="en-CA" dirty="0"/>
              <a:t>Inside Your Computer</a:t>
            </a:r>
          </a:p>
        </p:txBody>
      </p:sp>
      <p:sp>
        <p:nvSpPr>
          <p:cNvPr id="3" name="Content Placeholder 2">
            <a:extLst>
              <a:ext uri="{FF2B5EF4-FFF2-40B4-BE49-F238E27FC236}">
                <a16:creationId xmlns:a16="http://schemas.microsoft.com/office/drawing/2014/main" id="{A5193732-5522-4272-2A39-B7614CF9D9AE}"/>
              </a:ext>
            </a:extLst>
          </p:cNvPr>
          <p:cNvSpPr>
            <a:spLocks noGrp="1"/>
          </p:cNvSpPr>
          <p:nvPr>
            <p:ph idx="1"/>
          </p:nvPr>
        </p:nvSpPr>
        <p:spPr>
          <a:xfrm>
            <a:off x="466165" y="1538753"/>
            <a:ext cx="5898777" cy="4835479"/>
          </a:xfrm>
        </p:spPr>
        <p:txBody>
          <a:bodyPr>
            <a:normAutofit/>
          </a:bodyPr>
          <a:lstStyle/>
          <a:p>
            <a:r>
              <a:rPr lang="en-CA" sz="2400" dirty="0"/>
              <a:t>Storage</a:t>
            </a:r>
          </a:p>
          <a:p>
            <a:pPr lvl="1"/>
            <a:r>
              <a:rPr lang="en-CA" sz="2000" dirty="0"/>
              <a:t>Disks, hard drives, thumb drives, etc.</a:t>
            </a:r>
          </a:p>
          <a:p>
            <a:pPr lvl="1"/>
            <a:r>
              <a:rPr lang="en-CA" sz="2000" dirty="0"/>
              <a:t>Stores long-term data (files, programs, movies, etc.)</a:t>
            </a:r>
          </a:p>
          <a:p>
            <a:pPr lvl="1"/>
            <a:r>
              <a:rPr lang="en-CA" sz="2000" dirty="0"/>
              <a:t>Non-volatile: maintains contents when powered off</a:t>
            </a:r>
          </a:p>
          <a:p>
            <a:r>
              <a:rPr lang="en-CA" sz="2400" dirty="0"/>
              <a:t>Memory</a:t>
            </a:r>
          </a:p>
          <a:p>
            <a:pPr lvl="1"/>
            <a:r>
              <a:rPr lang="en-CA" sz="2000" dirty="0"/>
              <a:t>Random Access Memory (RAM)</a:t>
            </a:r>
          </a:p>
          <a:p>
            <a:pPr lvl="1"/>
            <a:r>
              <a:rPr lang="en-CA" sz="2000" dirty="0"/>
              <a:t>Stores short-term data required for open programs and processes</a:t>
            </a:r>
          </a:p>
          <a:p>
            <a:pPr lvl="1"/>
            <a:r>
              <a:rPr lang="en-CA" sz="2000" dirty="0"/>
              <a:t>Volatile: loses contents when powered off </a:t>
            </a:r>
          </a:p>
        </p:txBody>
      </p:sp>
      <p:pic>
        <p:nvPicPr>
          <p:cNvPr id="4" name="Content Placeholder 8" descr="A computer tower and keyboard&#10;&#10;Description automatically generated">
            <a:extLst>
              <a:ext uri="{FF2B5EF4-FFF2-40B4-BE49-F238E27FC236}">
                <a16:creationId xmlns:a16="http://schemas.microsoft.com/office/drawing/2014/main" id="{81257302-3BE5-6345-D02D-DD18AEB62C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3519" y="892628"/>
            <a:ext cx="5072743" cy="5072743"/>
          </a:xfrm>
          <a:prstGeom prst="rect">
            <a:avLst/>
          </a:prstGeom>
        </p:spPr>
      </p:pic>
      <p:sp>
        <p:nvSpPr>
          <p:cNvPr id="5" name="TextBox 4">
            <a:extLst>
              <a:ext uri="{FF2B5EF4-FFF2-40B4-BE49-F238E27FC236}">
                <a16:creationId xmlns:a16="http://schemas.microsoft.com/office/drawing/2014/main" id="{B749FCED-7506-1272-74E1-AD41AA64469A}"/>
              </a:ext>
            </a:extLst>
          </p:cNvPr>
          <p:cNvSpPr txBox="1"/>
          <p:nvPr/>
        </p:nvSpPr>
        <p:spPr>
          <a:xfrm>
            <a:off x="143435" y="5365206"/>
            <a:ext cx="6544235" cy="1200329"/>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wrap="square" rtlCol="0">
            <a:spAutoFit/>
          </a:bodyPr>
          <a:lstStyle/>
          <a:p>
            <a:pPr algn="ctr"/>
            <a:r>
              <a:rPr lang="en-CA" dirty="0"/>
              <a:t>Software programs are usually stored and executed from RAM.</a:t>
            </a:r>
          </a:p>
          <a:p>
            <a:pPr algn="ctr"/>
            <a:endParaRPr lang="en-CA" dirty="0"/>
          </a:p>
          <a:p>
            <a:pPr algn="ctr"/>
            <a:r>
              <a:rPr lang="en-CA" dirty="0"/>
              <a:t>Later this term, we will learn how to read from and write to long-term storage.</a:t>
            </a:r>
          </a:p>
        </p:txBody>
      </p:sp>
    </p:spTree>
    <p:extLst>
      <p:ext uri="{BB962C8B-B14F-4D97-AF65-F5344CB8AC3E}">
        <p14:creationId xmlns:p14="http://schemas.microsoft.com/office/powerpoint/2010/main" val="1320715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dissolv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D4CB1-FFF5-DEEA-6CDC-3C62837B4261}"/>
              </a:ext>
            </a:extLst>
          </p:cNvPr>
          <p:cNvSpPr>
            <a:spLocks noGrp="1"/>
          </p:cNvSpPr>
          <p:nvPr>
            <p:ph type="title"/>
          </p:nvPr>
        </p:nvSpPr>
        <p:spPr/>
        <p:txBody>
          <a:bodyPr>
            <a:normAutofit fontScale="90000"/>
          </a:bodyPr>
          <a:lstStyle/>
          <a:p>
            <a:r>
              <a:rPr lang="en-CA" dirty="0"/>
              <a:t>Inside Your Computer</a:t>
            </a:r>
          </a:p>
        </p:txBody>
      </p:sp>
      <p:sp>
        <p:nvSpPr>
          <p:cNvPr id="3" name="Content Placeholder 2">
            <a:extLst>
              <a:ext uri="{FF2B5EF4-FFF2-40B4-BE49-F238E27FC236}">
                <a16:creationId xmlns:a16="http://schemas.microsoft.com/office/drawing/2014/main" id="{A5193732-5522-4272-2A39-B7614CF9D9AE}"/>
              </a:ext>
            </a:extLst>
          </p:cNvPr>
          <p:cNvSpPr>
            <a:spLocks noGrp="1"/>
          </p:cNvSpPr>
          <p:nvPr>
            <p:ph idx="1"/>
          </p:nvPr>
        </p:nvSpPr>
        <p:spPr>
          <a:xfrm>
            <a:off x="416367" y="1653054"/>
            <a:ext cx="6164048" cy="4835479"/>
          </a:xfrm>
        </p:spPr>
        <p:txBody>
          <a:bodyPr>
            <a:normAutofit fontScale="92500" lnSpcReduction="10000"/>
          </a:bodyPr>
          <a:lstStyle/>
          <a:p>
            <a:r>
              <a:rPr lang="en-CA" dirty="0"/>
              <a:t>Central Processing Unit  (CPU)</a:t>
            </a:r>
          </a:p>
          <a:p>
            <a:pPr lvl="1"/>
            <a:r>
              <a:rPr lang="en-CA" dirty="0"/>
              <a:t>Runs the programs, including the operating system</a:t>
            </a:r>
          </a:p>
          <a:p>
            <a:pPr lvl="1"/>
            <a:r>
              <a:rPr lang="en-CA" dirty="0"/>
              <a:t>Reads and writes the data between storage and memory</a:t>
            </a:r>
          </a:p>
          <a:p>
            <a:pPr lvl="1"/>
            <a:r>
              <a:rPr lang="en-CA" dirty="0"/>
              <a:t>Composed of billions of miniature electronic switches called transistors</a:t>
            </a:r>
          </a:p>
          <a:p>
            <a:pPr lvl="1"/>
            <a:r>
              <a:rPr lang="en-CA" dirty="0"/>
              <a:t>Popular examples include Intel’s Core i7 and AMD’s </a:t>
            </a:r>
            <a:r>
              <a:rPr lang="en-CA" dirty="0" err="1"/>
              <a:t>Ryzen</a:t>
            </a:r>
            <a:r>
              <a:rPr lang="en-CA" dirty="0"/>
              <a:t> 7</a:t>
            </a:r>
          </a:p>
          <a:p>
            <a:r>
              <a:rPr lang="en-CA" dirty="0"/>
              <a:t>Clock</a:t>
            </a:r>
          </a:p>
          <a:p>
            <a:pPr lvl="1"/>
            <a:r>
              <a:rPr lang="en-CA" dirty="0"/>
              <a:t>Controls the rate processors execute instructions (recall: programming is just a series of instructions)</a:t>
            </a:r>
          </a:p>
          <a:p>
            <a:pPr lvl="1"/>
            <a:r>
              <a:rPr lang="en-CA" dirty="0"/>
              <a:t>Modern computers have clocks that beat around 4 GHz (4 billion times per second!)</a:t>
            </a:r>
          </a:p>
          <a:p>
            <a:pPr lvl="1"/>
            <a:endParaRPr lang="en-CA" dirty="0"/>
          </a:p>
        </p:txBody>
      </p:sp>
      <p:pic>
        <p:nvPicPr>
          <p:cNvPr id="4" name="Content Placeholder 8" descr="A computer tower and keyboard&#10;&#10;Description automatically generated">
            <a:extLst>
              <a:ext uri="{FF2B5EF4-FFF2-40B4-BE49-F238E27FC236}">
                <a16:creationId xmlns:a16="http://schemas.microsoft.com/office/drawing/2014/main" id="{81257302-3BE5-6345-D02D-DD18AEB62C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3519" y="892628"/>
            <a:ext cx="5072743" cy="5072743"/>
          </a:xfrm>
          <a:prstGeom prst="rect">
            <a:avLst/>
          </a:prstGeom>
        </p:spPr>
      </p:pic>
      <p:sp>
        <p:nvSpPr>
          <p:cNvPr id="5" name="TextBox 4">
            <a:extLst>
              <a:ext uri="{FF2B5EF4-FFF2-40B4-BE49-F238E27FC236}">
                <a16:creationId xmlns:a16="http://schemas.microsoft.com/office/drawing/2014/main" id="{5690CCDF-A929-339C-0F65-C370129177A7}"/>
              </a:ext>
            </a:extLst>
          </p:cNvPr>
          <p:cNvSpPr txBox="1"/>
          <p:nvPr/>
        </p:nvSpPr>
        <p:spPr>
          <a:xfrm>
            <a:off x="6096000" y="2966630"/>
            <a:ext cx="5257800" cy="707886"/>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wrap="square" rtlCol="0">
            <a:spAutoFit/>
          </a:bodyPr>
          <a:lstStyle/>
          <a:p>
            <a:pPr algn="ctr"/>
            <a:r>
              <a:rPr lang="en-CA" sz="2000" dirty="0"/>
              <a:t>World records for number of transistors on a chip are held by U of T researchers in ECE!</a:t>
            </a:r>
          </a:p>
        </p:txBody>
      </p:sp>
    </p:spTree>
    <p:extLst>
      <p:ext uri="{BB962C8B-B14F-4D97-AF65-F5344CB8AC3E}">
        <p14:creationId xmlns:p14="http://schemas.microsoft.com/office/powerpoint/2010/main" val="3490710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dissolve">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theme/theme1.xml><?xml version="1.0" encoding="utf-8"?>
<a:theme xmlns:a="http://schemas.openxmlformats.org/drawingml/2006/main" name="APS106_PPTX_Theme">
  <a:themeElements>
    <a:clrScheme name="Custom 5">
      <a:dk1>
        <a:srgbClr val="444445"/>
      </a:dk1>
      <a:lt1>
        <a:srgbClr val="000000"/>
      </a:lt1>
      <a:dk2>
        <a:srgbClr val="7B8994"/>
      </a:dk2>
      <a:lt2>
        <a:srgbClr val="3D464D"/>
      </a:lt2>
      <a:accent1>
        <a:srgbClr val="017EE5"/>
      </a:accent1>
      <a:accent2>
        <a:srgbClr val="017EE5"/>
      </a:accent2>
      <a:accent3>
        <a:srgbClr val="017EE5"/>
      </a:accent3>
      <a:accent4>
        <a:srgbClr val="7B8994"/>
      </a:accent4>
      <a:accent5>
        <a:srgbClr val="7B8994"/>
      </a:accent5>
      <a:accent6>
        <a:srgbClr val="FF9933"/>
      </a:accent6>
      <a:hlink>
        <a:srgbClr val="3D464D"/>
      </a:hlink>
      <a:folHlink>
        <a:srgbClr val="3D464D"/>
      </a:folHlink>
    </a:clrScheme>
    <a:fontScheme name="Custom 1">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PS106_PPTX_Theme" id="{D71ABBE9-7E6D-4E30-BD8F-2EB61EB32A2D}" vid="{056030BA-02C6-4208-ACCE-F1B550CC0AA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APS106_PPTX_Theme</Template>
  <TotalTime>26067</TotalTime>
  <Words>3555</Words>
  <Application>Microsoft Macintosh PowerPoint</Application>
  <PresentationFormat>Widescreen</PresentationFormat>
  <Paragraphs>480</Paragraphs>
  <Slides>42</Slides>
  <Notes>18</Notes>
  <HiddenSlides>14</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42</vt:i4>
      </vt:variant>
    </vt:vector>
  </HeadingPairs>
  <TitlesOfParts>
    <vt:vector size="50" baseType="lpstr">
      <vt:lpstr>Arial</vt:lpstr>
      <vt:lpstr>Calibri</vt:lpstr>
      <vt:lpstr>Courier New</vt:lpstr>
      <vt:lpstr>Helvetica Neue</vt:lpstr>
      <vt:lpstr>Segoe UI</vt:lpstr>
      <vt:lpstr>Trebuchet MS</vt:lpstr>
      <vt:lpstr>Wingdings</vt:lpstr>
      <vt:lpstr>APS106_PPTX_Theme</vt:lpstr>
      <vt:lpstr>The Coding Toolbox.</vt:lpstr>
      <vt:lpstr>This Week’s Content</vt:lpstr>
      <vt:lpstr>Reminder for Success: Practice!</vt:lpstr>
      <vt:lpstr>PowerPoint Presentation</vt:lpstr>
      <vt:lpstr>What you will get out of today’s lecture:</vt:lpstr>
      <vt:lpstr>What do you need to code?</vt:lpstr>
      <vt:lpstr>Outside Your Computer</vt:lpstr>
      <vt:lpstr>Inside Your Computer</vt:lpstr>
      <vt:lpstr>Inside Your Computer</vt:lpstr>
      <vt:lpstr>Feeling Confused?</vt:lpstr>
      <vt:lpstr>Using an Integrated Development Environment (IDE)</vt:lpstr>
      <vt:lpstr>Which should IDE to use?</vt:lpstr>
      <vt:lpstr>PyCharm Community vs. Professional</vt:lpstr>
      <vt:lpstr>Friendly Warning: Visual Studio (VS) Code ≠ Visual Studio </vt:lpstr>
      <vt:lpstr>A Quick Note on File Formats and Extensions</vt:lpstr>
      <vt:lpstr>Anaconda Navigator</vt:lpstr>
      <vt:lpstr>Anaconda Navigator</vt:lpstr>
      <vt:lpstr>What is Jupyter?</vt:lpstr>
      <vt:lpstr>Opening Your First Notebook (.ipynb) File</vt:lpstr>
      <vt:lpstr>Opening From JupyterHub</vt:lpstr>
      <vt:lpstr>Navigating to your JupyterHub files</vt:lpstr>
      <vt:lpstr>Jupyter                        vs.               JupyterHub</vt:lpstr>
      <vt:lpstr>Let’s Quickly Explore Jupyter</vt:lpstr>
      <vt:lpstr>Running Your First Python (.py) File</vt:lpstr>
      <vt:lpstr>PowerPoint Presentation</vt:lpstr>
      <vt:lpstr>PowerPoint Presentation</vt:lpstr>
      <vt:lpstr>What is Programming?</vt:lpstr>
      <vt:lpstr>PowerPoint Presentation</vt:lpstr>
      <vt:lpstr>The power of programming languages</vt:lpstr>
      <vt:lpstr>Packaging instructions for our computer</vt:lpstr>
      <vt:lpstr>The Coding Toolbox.</vt:lpstr>
      <vt:lpstr>PowerPoint Presentation</vt:lpstr>
      <vt:lpstr>Introducing Python</vt:lpstr>
      <vt:lpstr>Programming Guide 101</vt:lpstr>
      <vt:lpstr>Readability Tips (#cleancode)</vt:lpstr>
      <vt:lpstr>Comments</vt:lpstr>
      <vt:lpstr>What does this piece of code do?</vt:lpstr>
      <vt:lpstr>What about now?</vt:lpstr>
      <vt:lpstr>What about now?</vt:lpstr>
      <vt:lpstr>Use meaningful comments and variable names</vt:lpstr>
      <vt:lpstr>PowerPoint Presentation</vt:lpstr>
      <vt:lpstr>Testing!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Sebastian Goodfellow</dc:creator>
  <cp:lastModifiedBy>Ben Kinsella</cp:lastModifiedBy>
  <cp:revision>236</cp:revision>
  <dcterms:created xsi:type="dcterms:W3CDTF">2021-11-03T00:49:37Z</dcterms:created>
  <dcterms:modified xsi:type="dcterms:W3CDTF">2025-05-05T01:44:11Z</dcterms:modified>
</cp:coreProperties>
</file>

<file path=docProps/thumbnail.jpeg>
</file>